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90" r:id="rId6"/>
    <p:sldId id="274" r:id="rId7"/>
    <p:sldId id="262" r:id="rId8"/>
    <p:sldId id="275" r:id="rId9"/>
    <p:sldId id="263" r:id="rId10"/>
    <p:sldId id="276" r:id="rId11"/>
    <p:sldId id="278" r:id="rId12"/>
    <p:sldId id="277" r:id="rId13"/>
    <p:sldId id="264" r:id="rId14"/>
    <p:sldId id="279" r:id="rId15"/>
    <p:sldId id="280" r:id="rId16"/>
    <p:sldId id="281" r:id="rId17"/>
    <p:sldId id="265" r:id="rId18"/>
    <p:sldId id="266" r:id="rId19"/>
    <p:sldId id="268" r:id="rId20"/>
    <p:sldId id="284" r:id="rId21"/>
    <p:sldId id="269" r:id="rId22"/>
    <p:sldId id="282" r:id="rId23"/>
    <p:sldId id="283" r:id="rId24"/>
    <p:sldId id="271" r:id="rId25"/>
    <p:sldId id="285" r:id="rId26"/>
    <p:sldId id="286" r:id="rId27"/>
    <p:sldId id="287" r:id="rId28"/>
    <p:sldId id="272" r:id="rId29"/>
    <p:sldId id="288" r:id="rId30"/>
    <p:sldId id="289" r:id="rId31"/>
    <p:sldId id="267" r:id="rId32"/>
    <p:sldId id="27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DBFA1-A131-4143-83B7-68D4879BC192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25CB6-C58C-4CED-8373-9A7D7F15E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670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A3CC2E-060D-4BE1-91C1-FA11F374A69D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E165-4C7A-4A62-B9CD-3097C515BEB6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E464-4AB8-4B37-AFC2-7962B2ED8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151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E165-4C7A-4A62-B9CD-3097C515BEB6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E464-4AB8-4B37-AFC2-7962B2ED8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737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E165-4C7A-4A62-B9CD-3097C515BEB6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E464-4AB8-4B37-AFC2-7962B2ED8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837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E165-4C7A-4A62-B9CD-3097C515BEB6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E464-4AB8-4B37-AFC2-7962B2ED8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305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E165-4C7A-4A62-B9CD-3097C515BEB6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E464-4AB8-4B37-AFC2-7962B2ED8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642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E165-4C7A-4A62-B9CD-3097C515BEB6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E464-4AB8-4B37-AFC2-7962B2ED8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586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E165-4C7A-4A62-B9CD-3097C515BEB6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E464-4AB8-4B37-AFC2-7962B2ED8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180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E165-4C7A-4A62-B9CD-3097C515BEB6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E464-4AB8-4B37-AFC2-7962B2ED8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065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E165-4C7A-4A62-B9CD-3097C515BEB6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E464-4AB8-4B37-AFC2-7962B2ED8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217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E165-4C7A-4A62-B9CD-3097C515BEB6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E464-4AB8-4B37-AFC2-7962B2ED8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955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E165-4C7A-4A62-B9CD-3097C515BEB6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E464-4AB8-4B37-AFC2-7962B2ED8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594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5E165-4C7A-4A62-B9CD-3097C515BEB6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1E464-4AB8-4B37-AFC2-7962B2ED8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518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slide" Target="slide26.xml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323850" y="1916113"/>
            <a:ext cx="8640763" cy="1614487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40000"/>
              </a:lnSpc>
              <a:spcBef>
                <a:spcPct val="20000"/>
              </a:spcBef>
              <a:defRPr/>
            </a:pPr>
            <a:r>
              <a:rPr lang="ru-RU" altLang="ru-RU" sz="4000" b="1" i="1" dirty="0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Требования к обобщению педагогического опыта педагога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2987675" y="5876925"/>
            <a:ext cx="3313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dirty="0" smtClean="0"/>
              <a:t>Камешково  2021год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32599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2938" y="2928938"/>
            <a:ext cx="67151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cs typeface="Aharoni" pitchFamily="2" charset="-79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14563" y="4286250"/>
            <a:ext cx="435768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latin typeface="Constantia" pitchFamily="18" charset="0"/>
                <a:cs typeface="Aharoni" pitchFamily="2" charset="-79"/>
              </a:rPr>
              <a:t>Удалённые места проживания обучающихся</a:t>
            </a:r>
          </a:p>
        </p:txBody>
      </p:sp>
      <p:pic>
        <p:nvPicPr>
          <p:cNvPr id="5" name="Picture 3" descr="G:\презентация к сценарию на юбилей школы\слайд новой школы\p1_izobrajenie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142984"/>
            <a:ext cx="2581260" cy="177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5" name="Прямоугольник 8"/>
          <p:cNvSpPr>
            <a:spLocks noChangeArrowheads="1"/>
          </p:cNvSpPr>
          <p:nvPr/>
        </p:nvSpPr>
        <p:spPr bwMode="auto">
          <a:xfrm>
            <a:off x="1214438" y="1143000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Constantia" pitchFamily="18" charset="0"/>
              </a:rPr>
              <a:t>Муниципальное бюджетное  общеобразовательное учреждение 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Constantia" pitchFamily="18" charset="0"/>
              </a:rPr>
              <a:t>Серебровская основная общеобразовательная школа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14438" y="2857500"/>
            <a:ext cx="58578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C00000"/>
                </a:solidFill>
                <a:latin typeface="Constantia" pitchFamily="18" charset="0"/>
                <a:cs typeface="Aharoni" pitchFamily="2" charset="-79"/>
              </a:rPr>
              <a:t>Особенности образовательного процесса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0125" y="3357563"/>
            <a:ext cx="43576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latin typeface="Constantia" pitchFamily="18" charset="0"/>
                <a:cs typeface="Aharoni" pitchFamily="2" charset="-79"/>
              </a:rPr>
              <a:t>Малочисленность школьного коллектива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86125" y="5143500"/>
            <a:ext cx="521493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latin typeface="Constantia" pitchFamily="18" charset="0"/>
                <a:cs typeface="Aharoni" pitchFamily="2" charset="-79"/>
              </a:rPr>
              <a:t>Удалённость от культурных центров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63" y="214313"/>
            <a:ext cx="8215312" cy="703262"/>
          </a:xfrm>
          <a:prstGeom prst="roundRect">
            <a:avLst>
              <a:gd name="adj" fmla="val 29245"/>
            </a:avLst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t" hangingPunct="0">
              <a:defRPr/>
            </a:pPr>
            <a:r>
              <a:rPr lang="ru-RU" sz="32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Условия становления опыта</a:t>
            </a:r>
            <a:endParaRPr lang="ru-RU" sz="3200" b="1" dirty="0">
              <a:solidFill>
                <a:srgbClr val="002060"/>
              </a:solidFill>
              <a:latin typeface="Constant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582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1"/>
          <p:cNvSpPr>
            <a:spLocks noGrp="1"/>
          </p:cNvSpPr>
          <p:nvPr>
            <p:ph idx="1"/>
          </p:nvPr>
        </p:nvSpPr>
        <p:spPr>
          <a:xfrm>
            <a:off x="871538" y="1916113"/>
            <a:ext cx="7408862" cy="4210050"/>
          </a:xfrm>
        </p:spPr>
        <p:txBody>
          <a:bodyPr>
            <a:normAutofit fontScale="85000" lnSpcReduction="10000"/>
          </a:bodyPr>
          <a:lstStyle/>
          <a:p>
            <a:pPr>
              <a:buFont typeface="Symbol" pitchFamily="18" charset="2"/>
              <a:buNone/>
            </a:pPr>
            <a:r>
              <a:rPr lang="ru-RU" dirty="0" smtClean="0"/>
              <a:t>       </a:t>
            </a:r>
            <a:r>
              <a:rPr lang="ru-RU" b="1" dirty="0" smtClean="0"/>
              <a:t>Рекомендуется прописывать с двух позиций</a:t>
            </a:r>
          </a:p>
          <a:p>
            <a:r>
              <a:rPr lang="ru-RU" dirty="0" smtClean="0"/>
              <a:t>1. актуальность с позиций документов (ФГОС, предметные концепции, новые национальные проекты)</a:t>
            </a:r>
          </a:p>
          <a:p>
            <a:r>
              <a:rPr lang="ru-RU" dirty="0" smtClean="0"/>
              <a:t>2. актуальность с позиций науки (физиология, психология….) </a:t>
            </a:r>
          </a:p>
          <a:p>
            <a:r>
              <a:rPr lang="ru-RU" dirty="0" smtClean="0"/>
              <a:t>Прописывается противоречие </a:t>
            </a:r>
          </a:p>
          <a:p>
            <a:pPr>
              <a:buFont typeface="Symbol" pitchFamily="18" charset="2"/>
              <a:buNone/>
            </a:pPr>
            <a:r>
              <a:rPr lang="ru-RU" dirty="0" smtClean="0"/>
              <a:t>противоречие прописывается через свой опыт, имеет личную значимость («в данном опыте я разрешаю следующее противоречие»)</a:t>
            </a:r>
          </a:p>
        </p:txBody>
      </p:sp>
      <p:sp>
        <p:nvSpPr>
          <p:cNvPr id="1638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Актуальность  опыта.</a:t>
            </a: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1851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28625" y="1071563"/>
            <a:ext cx="3071813" cy="1143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«Концепция модернизации российского образования на период до 2020 года»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86188" y="1143000"/>
            <a:ext cx="5000625" cy="1143000"/>
          </a:xfrm>
          <a:prstGeom prst="roundRect">
            <a:avLst/>
          </a:prstGeom>
          <a:solidFill>
            <a:schemeClr val="bg2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i="1" dirty="0">
                <a:solidFill>
                  <a:srgbClr val="002060"/>
                </a:solidFill>
                <a:latin typeface="Constantia" pitchFamily="18" charset="0"/>
              </a:rPr>
              <a:t>Формирование конкурентоспособного человеческого потенциала</a:t>
            </a:r>
          </a:p>
          <a:p>
            <a:pPr>
              <a:defRPr/>
            </a:pP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500438" y="1500188"/>
            <a:ext cx="214312" cy="4603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625" y="2357438"/>
            <a:ext cx="3071813" cy="15001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Федеральные государственные образовательные стандарты  основного общего образования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3500438" y="3143250"/>
            <a:ext cx="214312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86188" y="2428875"/>
            <a:ext cx="5000625" cy="1143000"/>
          </a:xfrm>
          <a:prstGeom prst="roundRect">
            <a:avLst/>
          </a:prstGeom>
          <a:solidFill>
            <a:schemeClr val="bg2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i="1" dirty="0">
                <a:solidFill>
                  <a:srgbClr val="002060"/>
                </a:solidFill>
                <a:latin typeface="Constantia" pitchFamily="18" charset="0"/>
              </a:rPr>
              <a:t>Устанавливают требования к </a:t>
            </a:r>
            <a:r>
              <a:rPr lang="ru-RU" sz="2000" b="1" i="1" dirty="0" err="1">
                <a:solidFill>
                  <a:srgbClr val="002060"/>
                </a:solidFill>
                <a:latin typeface="Constantia" pitchFamily="18" charset="0"/>
              </a:rPr>
              <a:t>метапредметным</a:t>
            </a:r>
            <a:r>
              <a:rPr lang="ru-RU" sz="2000" b="1" i="1" dirty="0">
                <a:solidFill>
                  <a:srgbClr val="002060"/>
                </a:solidFill>
                <a:latin typeface="Constantia" pitchFamily="18" charset="0"/>
              </a:rPr>
              <a:t> результатам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88" y="4071938"/>
            <a:ext cx="3071812" cy="10001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Концепция универсальных учебных действий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3500438" y="4572000"/>
            <a:ext cx="214312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86188" y="3786188"/>
            <a:ext cx="5000625" cy="1643062"/>
          </a:xfrm>
          <a:prstGeom prst="roundRect">
            <a:avLst/>
          </a:prstGeom>
          <a:solidFill>
            <a:schemeClr val="bg2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 общение и взаимодействие с партнёрами по совместной деятельности;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 организация планирования учебного сотрудничества;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 работа в группе;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313" y="214313"/>
            <a:ext cx="8643937" cy="703262"/>
          </a:xfrm>
          <a:prstGeom prst="roundRect">
            <a:avLst>
              <a:gd name="adj" fmla="val 29245"/>
            </a:avLst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t" hangingPunct="0">
              <a:defRPr/>
            </a:pPr>
            <a:r>
              <a:rPr lang="ru-RU" sz="32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Актуальность и перспективность опыта</a:t>
            </a:r>
            <a:endParaRPr lang="ru-RU" sz="3200" b="1" dirty="0">
              <a:solidFill>
                <a:srgbClr val="002060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8625" y="5500688"/>
            <a:ext cx="3071813" cy="10001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Constantia" pitchFamily="18" charset="0"/>
              </a:rPr>
              <a:t>Концепция преподавания «ОБЖ»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3571875" y="5857875"/>
            <a:ext cx="214313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7625" y="5572125"/>
            <a:ext cx="5000625" cy="1071563"/>
          </a:xfrm>
          <a:prstGeom prst="roundRect">
            <a:avLst/>
          </a:prstGeom>
          <a:solidFill>
            <a:schemeClr val="bg2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«…обеспечение выработки навыков, необходимых для дальнейшего существования в обществе»</a:t>
            </a:r>
          </a:p>
        </p:txBody>
      </p:sp>
    </p:spTree>
    <p:extLst>
      <p:ext uri="{BB962C8B-B14F-4D97-AF65-F5344CB8AC3E}">
        <p14:creationId xmlns="" xmlns:p14="http://schemas.microsoft.com/office/powerpoint/2010/main" val="4491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457200" y="1844675"/>
            <a:ext cx="5554663" cy="4537075"/>
          </a:xfrm>
        </p:spPr>
        <p:txBody>
          <a:bodyPr/>
          <a:lstStyle/>
          <a:p>
            <a:pPr marL="0" indent="0" eaLnBrk="1" hangingPunct="1"/>
            <a:r>
              <a:rPr lang="ru-RU" altLang="ru-RU" sz="2800" dirty="0" smtClean="0"/>
              <a:t>Это - теории, положения, законы, закономерности, творчески реализуемые  педагогом.</a:t>
            </a:r>
          </a:p>
          <a:p>
            <a:pPr marL="0" indent="0" eaLnBrk="1" hangingPunct="1">
              <a:buFont typeface="Symbol" pitchFamily="18" charset="2"/>
              <a:buNone/>
            </a:pPr>
            <a:endParaRPr lang="ru-RU" sz="2800" b="1" dirty="0" smtClean="0"/>
          </a:p>
          <a:p>
            <a:pPr marL="0" indent="0" eaLnBrk="1" hangingPunct="1"/>
            <a:r>
              <a:rPr lang="ru-RU" altLang="ru-RU" sz="2800" dirty="0" smtClean="0"/>
              <a:t>Необходимо раскрыть суть используемой терминологии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altLang="ru-RU" sz="2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8366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1000"/>
              </a:spcAft>
              <a:tabLst>
                <a:tab pos="3441700" algn="l"/>
              </a:tabLst>
              <a:defRPr/>
            </a:pPr>
            <a:r>
              <a:rPr lang="ru-RU" b="1" i="1" dirty="0" smtClean="0">
                <a:solidFill>
                  <a:srgbClr val="7030A0"/>
                </a:solidFill>
                <a:latin typeface="Comic Sans MS"/>
                <a:ea typeface="Calibri"/>
                <a:cs typeface="Times New Roman"/>
              </a:rPr>
              <a:t>Теоретическая база опыта.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17412" name="Picture 4" descr="C:\Users\пользователь\Desktop\КартиНки\image3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781300"/>
            <a:ext cx="36671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C:\Users\пользователь\Desktop\КартиНки\image3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781300"/>
            <a:ext cx="36671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4101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500063" y="1357313"/>
            <a:ext cx="8215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endParaRPr lang="ru-RU" sz="2800"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0" y="214313"/>
            <a:ext cx="8620125" cy="577850"/>
          </a:xfrm>
          <a:prstGeom prst="roundRect">
            <a:avLst>
              <a:gd name="adj" fmla="val 34794"/>
            </a:avLst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Теоретическая база опыта</a:t>
            </a:r>
            <a:endParaRPr lang="ru-RU" sz="2400" b="1" i="1" dirty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625" y="1071563"/>
            <a:ext cx="8358188" cy="1428750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>
                <a:solidFill>
                  <a:schemeClr val="accent3">
                    <a:lumMod val="50000"/>
                  </a:schemeClr>
                </a:solidFill>
              </a:rPr>
              <a:t>Soft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– компетенции («мягкие» компетенции)- это способность выстраивать коммуникации, учиться и совершенствоваться, управлять собой, уметь видеть и решать проблему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.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(Мироненко Е.С. Компетенции </a:t>
            </a:r>
            <a:r>
              <a:rPr lang="en-US" dirty="0">
                <a:solidFill>
                  <a:srgbClr val="002060"/>
                </a:solidFill>
                <a:latin typeface="Georgia" pitchFamily="18" charset="0"/>
              </a:rPr>
              <a:t>XXI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века) </a:t>
            </a:r>
            <a:endParaRPr lang="ru-RU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38" y="4429125"/>
            <a:ext cx="2571750" cy="731838"/>
          </a:xfrm>
          <a:prstGeom prst="roundRect">
            <a:avLst>
              <a:gd name="adj" fmla="val 34794"/>
            </a:avLst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Коммуникативные навыки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2063" y="5286375"/>
            <a:ext cx="2500312" cy="731838"/>
          </a:xfrm>
          <a:prstGeom prst="roundRect">
            <a:avLst>
              <a:gd name="adj" fmla="val 34794"/>
            </a:avLst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Самоконтроль</a:t>
            </a:r>
          </a:p>
          <a:p>
            <a:pPr algn="ctr">
              <a:defRPr/>
            </a:pP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00750" y="4214813"/>
            <a:ext cx="2500313" cy="731837"/>
          </a:xfrm>
          <a:prstGeom prst="roundRect">
            <a:avLst>
              <a:gd name="adj" fmla="val 34794"/>
            </a:avLst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Организаторские навыки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00250" y="5286375"/>
            <a:ext cx="2714625" cy="731838"/>
          </a:xfrm>
          <a:prstGeom prst="roundRect">
            <a:avLst>
              <a:gd name="adj" fmla="val 34794"/>
            </a:avLst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Интеллектуальные навыки мышления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71813" y="2643188"/>
            <a:ext cx="3071812" cy="1655762"/>
          </a:xfrm>
          <a:prstGeom prst="roundRect">
            <a:avLst>
              <a:gd name="adj" fmla="val 34794"/>
            </a:avLst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Soft 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</a:rPr>
              <a:t>– компетенции </a:t>
            </a:r>
            <a:r>
              <a:rPr lang="ru-RU" sz="1600" i="1" dirty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(</a:t>
            </a:r>
            <a:r>
              <a:rPr lang="ru-RU" sz="1600" i="1" dirty="0" err="1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Бацунов</a:t>
            </a:r>
            <a:r>
              <a:rPr lang="ru-RU" sz="1600" i="1" dirty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 С.Н.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Современные детерминанты развития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soft skills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).</a:t>
            </a:r>
            <a:r>
              <a:rPr lang="ru-RU" sz="1600" i="1" dirty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 </a:t>
            </a:r>
            <a:endParaRPr lang="ru-RU" sz="1600" dirty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2357438" y="3857625"/>
            <a:ext cx="642937" cy="500063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5107782" y="4607719"/>
            <a:ext cx="857250" cy="357187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3357563" y="4500563"/>
            <a:ext cx="857250" cy="571500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215063" y="3500438"/>
            <a:ext cx="785812" cy="714375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623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500063" y="1357313"/>
            <a:ext cx="8215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endParaRPr lang="ru-RU" sz="2800"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625" y="0"/>
            <a:ext cx="6786563" cy="577850"/>
          </a:xfrm>
          <a:prstGeom prst="roundRect">
            <a:avLst>
              <a:gd name="adj" fmla="val 34794"/>
            </a:avLst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Теоретическая база опыта</a:t>
            </a:r>
            <a:endParaRPr lang="ru-RU" sz="2400" b="1" i="1" dirty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63" y="1428750"/>
            <a:ext cx="6715125" cy="1071563"/>
          </a:xfrm>
          <a:prstGeom prst="roundRect">
            <a:avLst/>
          </a:prstGeom>
          <a:solidFill>
            <a:schemeClr val="bg2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edu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Scrum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Education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Scrum-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метод проектного обучения в школе</a:t>
            </a:r>
            <a:endParaRPr lang="ru-RU" sz="2000" dirty="0"/>
          </a:p>
        </p:txBody>
      </p:sp>
      <p:pic>
        <p:nvPicPr>
          <p:cNvPr id="13" name="Picture 2" descr="C:\Users\Proffi\Desktop\Снимокв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1428736"/>
            <a:ext cx="1428760" cy="1164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000875" y="2571750"/>
            <a:ext cx="1857375" cy="6429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Вилли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Вейнандс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57188" y="3143250"/>
            <a:ext cx="4572000" cy="30003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Agile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-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это семейство «гибких» подходов к разработке программного обеспечения. </a:t>
            </a:r>
          </a:p>
          <a:p>
            <a:pPr algn="ctr">
              <a:defRPr/>
            </a:pPr>
            <a:r>
              <a:rPr lang="en-US" sz="2000" dirty="0">
                <a:solidFill>
                  <a:srgbClr val="002060"/>
                </a:solidFill>
                <a:latin typeface="Georgia" pitchFamily="18" charset="0"/>
              </a:rPr>
              <a:t>Agile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возник в </a:t>
            </a:r>
            <a:r>
              <a:rPr lang="en-US" sz="2000" dirty="0">
                <a:solidFill>
                  <a:srgbClr val="002060"/>
                </a:solidFill>
                <a:latin typeface="Georgia" pitchFamily="18" charset="0"/>
              </a:rPr>
              <a:t>IT 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– среде.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4286250" y="3143250"/>
            <a:ext cx="3857625" cy="264318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latin typeface="Georgia" pitchFamily="18" charset="0"/>
              </a:rPr>
              <a:t>Scram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–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метод гибкой разработки программного обеспечения в </a:t>
            </a:r>
            <a:r>
              <a:rPr lang="en-US" sz="2000" dirty="0">
                <a:solidFill>
                  <a:srgbClr val="002060"/>
                </a:solidFill>
                <a:latin typeface="Georgia" pitchFamily="18" charset="0"/>
              </a:rPr>
              <a:t>IT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сфере. 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23" name="Левая фигурная скобка 22"/>
          <p:cNvSpPr/>
          <p:nvPr/>
        </p:nvSpPr>
        <p:spPr>
          <a:xfrm rot="5400000" flipV="1">
            <a:off x="4233069" y="1339056"/>
            <a:ext cx="571500" cy="3036888"/>
          </a:xfrm>
          <a:prstGeom prst="leftBrace">
            <a:avLst>
              <a:gd name="adj1" fmla="val 8333"/>
              <a:gd name="adj2" fmla="val 50899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94" name="Picture 1" descr="C:\Users\Proffi\Desktop\0_F2Q0gE7miwZG_iX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957" b="20703"/>
          <a:stretch>
            <a:fillRect/>
          </a:stretch>
        </p:blipFill>
        <p:spPr bwMode="auto">
          <a:xfrm>
            <a:off x="7215188" y="0"/>
            <a:ext cx="1928812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453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500063" y="1357313"/>
            <a:ext cx="8215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endParaRPr lang="ru-RU" sz="2800"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0" y="0"/>
            <a:ext cx="8620125" cy="577850"/>
          </a:xfrm>
          <a:prstGeom prst="roundRect">
            <a:avLst>
              <a:gd name="adj" fmla="val 34794"/>
            </a:avLst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Теоретическая база опыта</a:t>
            </a:r>
            <a:endParaRPr lang="ru-RU" sz="2400" b="1" i="1" dirty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7412" name="AutoShape 2" descr="http://blog.vesna.kz/images/scru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3" name="AutoShape 4" descr="http://blog.vesna.kz/images/scru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7414" name="Picture 5" descr="C:\Users\Proffi\Desktop\2-20219-3008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33" b="12691"/>
          <a:stretch>
            <a:fillRect/>
          </a:stretch>
        </p:blipFill>
        <p:spPr bwMode="auto">
          <a:xfrm>
            <a:off x="357188" y="1857375"/>
            <a:ext cx="8501062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785813" y="714375"/>
            <a:ext cx="7715250" cy="885825"/>
          </a:xfrm>
          <a:prstGeom prst="roundRect">
            <a:avLst>
              <a:gd name="adj" fmla="val 34794"/>
            </a:avLst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i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Структура процесса работы </a:t>
            </a:r>
          </a:p>
          <a:p>
            <a:pPr algn="ctr" eaLnBrk="0" hangingPunct="0">
              <a:defRPr/>
            </a:pPr>
            <a:r>
              <a:rPr lang="ru-RU" sz="2000" b="1" i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в </a:t>
            </a:r>
            <a:r>
              <a:rPr lang="en-US" sz="2000" b="1" i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Scrum</a:t>
            </a:r>
            <a:r>
              <a:rPr lang="ru-RU" sz="2000" b="1" i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методологии</a:t>
            </a:r>
            <a:endParaRPr lang="ru-RU" sz="2000" b="1" i="1" dirty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7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395288" y="2349500"/>
            <a:ext cx="8229600" cy="4208463"/>
          </a:xfrm>
        </p:spPr>
        <p:txBody>
          <a:bodyPr>
            <a:normAutofit fontScale="85000" lnSpcReduction="10000"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ru-RU" smtClean="0"/>
              <a:t>Раскрывается основной замысел работы: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mtClean="0"/>
              <a:t>ее ключевая идея, иными словами — «изюминка»  предложенного педагогического подхода и т.п. </a:t>
            </a:r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  <a:p>
            <a:pPr marL="0" indent="0" algn="ctr" eaLnBrk="1" hangingPunct="1">
              <a:buFont typeface="Arial" charset="0"/>
              <a:buNone/>
            </a:pPr>
            <a:r>
              <a:rPr lang="ru-RU" smtClean="0"/>
              <a:t>Идея опыта формулируется предложением, которое состоит из двух частей: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b="1" smtClean="0"/>
              <a:t>цель - конечный результат </a:t>
            </a:r>
            <a:r>
              <a:rPr lang="ru-RU" smtClean="0"/>
              <a:t>и </a:t>
            </a:r>
            <a:r>
              <a:rPr lang="ru-RU" b="1" smtClean="0"/>
              <a:t>средства её достижения</a:t>
            </a:r>
            <a:r>
              <a:rPr lang="ru-RU" smtClean="0"/>
              <a:t>.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smtClean="0"/>
          </a:p>
          <a:p>
            <a:pPr marL="0" indent="0" algn="ctr" eaLnBrk="1" hangingPunct="1">
              <a:buFont typeface="Arial" charset="0"/>
              <a:buNone/>
            </a:pPr>
            <a:r>
              <a:rPr lang="ru-RU" smtClean="0"/>
              <a:t>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9275"/>
            <a:ext cx="8893175" cy="1511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1000"/>
              </a:spcAft>
              <a:tabLst>
                <a:tab pos="3441700" algn="l"/>
              </a:tabLst>
              <a:defRPr/>
            </a:pPr>
            <a:r>
              <a:rPr lang="ru-RU" b="1" i="1" dirty="0" smtClean="0">
                <a:solidFill>
                  <a:srgbClr val="7030A0"/>
                </a:solidFill>
                <a:latin typeface="Comic Sans MS"/>
                <a:ea typeface="Calibri"/>
                <a:cs typeface="Times New Roman"/>
              </a:rPr>
              <a:t>Ведущая педагогическая идея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325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628801"/>
            <a:ext cx="6867525" cy="3744416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Новизна показывает соответствие </a:t>
            </a:r>
            <a:r>
              <a:rPr lang="ru-RU" dirty="0" smtClean="0"/>
              <a:t>опыта современным </a:t>
            </a:r>
            <a:r>
              <a:rPr lang="ru-RU" dirty="0"/>
              <a:t>достижениям  </a:t>
            </a:r>
            <a:r>
              <a:rPr lang="ru-RU" dirty="0" smtClean="0"/>
              <a:t>образования и может </a:t>
            </a:r>
            <a:r>
              <a:rPr lang="ru-RU" dirty="0"/>
              <a:t>заключаться: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smtClean="0"/>
              <a:t>в </a:t>
            </a:r>
            <a:r>
              <a:rPr lang="ru-RU" sz="2800" dirty="0"/>
              <a:t>комбинации элементов известных методик;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smtClean="0"/>
              <a:t>в </a:t>
            </a:r>
            <a:r>
              <a:rPr lang="ru-RU" sz="2800" dirty="0"/>
              <a:t>рационализации, усовершенствовании отдельных сторон педагогического труда;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smtClean="0"/>
              <a:t>в </a:t>
            </a:r>
            <a:r>
              <a:rPr lang="ru-RU" sz="2800" dirty="0"/>
              <a:t>преобразовании образовательного процесса (с обоснованием причин изменения в содержании образования</a:t>
            </a:r>
            <a:r>
              <a:rPr lang="ru-RU" dirty="0"/>
              <a:t>).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1000"/>
              </a:spcAft>
              <a:tabLst>
                <a:tab pos="3441700" algn="l"/>
              </a:tabLst>
              <a:defRPr/>
            </a:pPr>
            <a:r>
              <a:rPr lang="ru-RU" b="1" i="1" dirty="0">
                <a:latin typeface="Comic Sans MS"/>
                <a:ea typeface="Calibri"/>
                <a:cs typeface="Times New Roman"/>
              </a:rPr>
              <a:t/>
            </a:r>
            <a:br>
              <a:rPr lang="ru-RU" b="1" i="1" dirty="0">
                <a:latin typeface="Comic Sans MS"/>
                <a:ea typeface="Calibri"/>
                <a:cs typeface="Times New Roman"/>
              </a:rPr>
            </a:br>
            <a:r>
              <a:rPr lang="ru-RU" b="1" i="1" dirty="0" smtClean="0">
                <a:solidFill>
                  <a:srgbClr val="7030A0"/>
                </a:solidFill>
                <a:latin typeface="Comic Sans MS"/>
                <a:ea typeface="Calibri"/>
                <a:cs typeface="Times New Roman"/>
              </a:rPr>
              <a:t>Новизна опыта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19460" name="Picture 3" descr="C:\Users\пользователь\Desktop\КартиНки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97425"/>
            <a:ext cx="2524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3520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871538" y="1556792"/>
            <a:ext cx="7408862" cy="456937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dirty="0" smtClean="0"/>
              <a:t> </a:t>
            </a:r>
            <a:r>
              <a:rPr lang="ru-RU" altLang="ru-RU" sz="3000" dirty="0" smtClean="0"/>
              <a:t>это – отражение системы конкретных  педагогических действий, обеспечивающих положительный результат. </a:t>
            </a:r>
          </a:p>
          <a:p>
            <a:pPr eaLnBrk="1" hangingPunct="1"/>
            <a:r>
              <a:rPr lang="ru-RU" altLang="ru-RU" sz="3000" dirty="0" smtClean="0"/>
              <a:t>Описание средств достижения цели и этапов реализации </a:t>
            </a:r>
          </a:p>
          <a:p>
            <a:pPr eaLnBrk="1" hangingPunct="1"/>
            <a:r>
              <a:rPr lang="ru-RU" altLang="ru-RU" sz="3000" dirty="0" smtClean="0"/>
              <a:t>Технология реализации опыта (описание структуры, элементов, форм, графика и процедур реализации, инструментария применения).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marL="228600" eaLnBrk="1" fontAlgn="auto" hangingPunct="1">
              <a:lnSpc>
                <a:spcPct val="150000"/>
              </a:lnSpc>
              <a:spcAft>
                <a:spcPts val="1000"/>
              </a:spcAft>
              <a:tabLst>
                <a:tab pos="3441700" algn="l"/>
              </a:tabLst>
              <a:defRPr/>
            </a:pPr>
            <a:r>
              <a:rPr lang="ru-RU" b="1" i="1" dirty="0" smtClean="0">
                <a:latin typeface="Comic Sans MS"/>
                <a:ea typeface="Calibri"/>
                <a:cs typeface="Times New Roman"/>
              </a:rPr>
              <a:t/>
            </a:r>
            <a:br>
              <a:rPr lang="ru-RU" b="1" i="1" dirty="0" smtClean="0">
                <a:latin typeface="Comic Sans MS"/>
                <a:ea typeface="Calibri"/>
                <a:cs typeface="Times New Roman"/>
              </a:rPr>
            </a:br>
            <a:r>
              <a:rPr lang="ru-RU" b="1" i="1" dirty="0" smtClean="0">
                <a:solidFill>
                  <a:srgbClr val="7030A0"/>
                </a:solidFill>
                <a:latin typeface="Comic Sans MS"/>
                <a:ea typeface="Calibri"/>
                <a:cs typeface="Times New Roman"/>
              </a:rPr>
              <a:t>Технология опыта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663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539750" y="549275"/>
            <a:ext cx="8147050" cy="5576888"/>
          </a:xfrm>
        </p:spPr>
        <p:txBody>
          <a:bodyPr/>
          <a:lstStyle/>
          <a:p>
            <a:pPr marL="0" indent="0" algn="ctr" eaLnBrk="1" hangingPunct="1">
              <a:lnSpc>
                <a:spcPct val="160000"/>
              </a:lnSpc>
              <a:buFont typeface="Arial" charset="0"/>
              <a:buNone/>
            </a:pPr>
            <a:endParaRPr lang="ru-RU" sz="3500" b="1" i="1" dirty="0" smtClean="0">
              <a:solidFill>
                <a:srgbClr val="7030A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60000"/>
              </a:lnSpc>
              <a:buFont typeface="Arial" charset="0"/>
              <a:buNone/>
            </a:pPr>
            <a:r>
              <a:rPr lang="ru-RU" sz="3500" b="1" i="1" dirty="0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Умение  обобщать, презентовать </a:t>
            </a:r>
          </a:p>
          <a:p>
            <a:pPr marL="0" indent="0" algn="ctr" eaLnBrk="1" hangingPunct="1">
              <a:lnSpc>
                <a:spcPct val="160000"/>
              </a:lnSpc>
              <a:buFont typeface="Arial" charset="0"/>
              <a:buNone/>
            </a:pPr>
            <a:r>
              <a:rPr lang="ru-RU" sz="3500" b="1" i="1" dirty="0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и тиражировать опыт  работы — основной показатель </a:t>
            </a:r>
          </a:p>
          <a:p>
            <a:pPr marL="0" indent="0" algn="ctr" eaLnBrk="1" hangingPunct="1">
              <a:lnSpc>
                <a:spcPct val="160000"/>
              </a:lnSpc>
              <a:buFont typeface="Arial" charset="0"/>
              <a:buNone/>
            </a:pPr>
            <a:r>
              <a:rPr lang="ru-RU" sz="3500" b="1" i="1" dirty="0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уровня компетентности педагога.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b="1" i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b="1" i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219" name="Picture 3" descr="C:\Users\пользователь\Desktop\КартиНки\0011-024-Trebovanija-k-podgotovke-i-organizatsii-uroka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13325"/>
            <a:ext cx="18478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2055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395288" y="1773238"/>
            <a:ext cx="8353425" cy="4352925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</a:pPr>
            <a:r>
              <a:rPr lang="ru-RU" sz="2400" dirty="0" smtClean="0"/>
              <a:t>Цель всегда шире, чем задачи. 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 dirty="0" smtClean="0"/>
              <a:t>Задачи конкретизируют цель, определяют, что вы будете делать на пути достижения цели.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 dirty="0" smtClean="0"/>
              <a:t>Цель — это тот результат, к которому вы стремитесь, реализуя опыт своей работы. Поэтому, подводя итоги опыта, обратитесь еще раз к цели, сравните, тот ли результат получен вами.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 dirty="0" smtClean="0"/>
              <a:t>Формулировки </a:t>
            </a:r>
            <a:r>
              <a:rPr lang="ru-RU" sz="2400" u="sng" dirty="0" smtClean="0"/>
              <a:t>цели</a:t>
            </a:r>
            <a:r>
              <a:rPr lang="ru-RU" sz="2400" dirty="0" smtClean="0"/>
              <a:t> </a:t>
            </a:r>
          </a:p>
          <a:p>
            <a:pPr eaLnBrk="1" hangingPunct="1">
              <a:buFont typeface="Symbol" pitchFamily="18" charset="2"/>
              <a:buNone/>
            </a:pPr>
            <a:r>
              <a:rPr lang="ru-RU" sz="2400" dirty="0" smtClean="0"/>
              <a:t>начинаются с </a:t>
            </a:r>
            <a:r>
              <a:rPr lang="ru-RU" sz="2400" u="sng" dirty="0" smtClean="0"/>
              <a:t>существительного,</a:t>
            </a:r>
          </a:p>
          <a:p>
            <a:pPr eaLnBrk="1" hangingPunct="1">
              <a:buFont typeface="Symbol" pitchFamily="18" charset="2"/>
              <a:buNone/>
            </a:pPr>
            <a:r>
              <a:rPr lang="ru-RU" sz="2400" dirty="0" smtClean="0"/>
              <a:t> а </a:t>
            </a:r>
            <a:r>
              <a:rPr lang="ru-RU" sz="2400" u="sng" dirty="0" smtClean="0"/>
              <a:t>задачи -</a:t>
            </a:r>
            <a:r>
              <a:rPr lang="ru-RU" sz="2400" dirty="0" smtClean="0"/>
              <a:t> с </a:t>
            </a:r>
            <a:r>
              <a:rPr lang="ru-RU" sz="2400" u="sng" dirty="0" smtClean="0"/>
              <a:t>глагола</a:t>
            </a:r>
            <a:endParaRPr lang="ru-RU" sz="2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682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1000"/>
              </a:spcAft>
              <a:tabLst>
                <a:tab pos="3441700" algn="l"/>
              </a:tabLst>
              <a:defRPr/>
            </a:pPr>
            <a:r>
              <a:rPr lang="ru-RU" b="1" i="1" dirty="0" smtClean="0">
                <a:solidFill>
                  <a:srgbClr val="7030A0"/>
                </a:solidFill>
                <a:latin typeface="Comic Sans MS"/>
                <a:ea typeface="Calibri"/>
                <a:cs typeface="Times New Roman"/>
              </a:rPr>
              <a:t>Цель и задачи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3800" y="4365625"/>
          <a:ext cx="3744913" cy="2341626"/>
        </p:xfrm>
        <a:graphic>
          <a:graphicData uri="http://schemas.openxmlformats.org/drawingml/2006/table">
            <a:tbl>
              <a:tblPr/>
              <a:tblGrid>
                <a:gridCol w="1871663"/>
                <a:gridCol w="1873250"/>
              </a:tblGrid>
              <a:tr h="334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организовать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выявить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проанализировать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составить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разработать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0662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1"/>
          <p:cNvSpPr>
            <a:spLocks noGrp="1"/>
          </p:cNvSpPr>
          <p:nvPr>
            <p:ph idx="1"/>
          </p:nvPr>
        </p:nvSpPr>
        <p:spPr>
          <a:xfrm>
            <a:off x="611188" y="1785926"/>
            <a:ext cx="7993062" cy="4738699"/>
          </a:xfrm>
        </p:spPr>
        <p:txBody>
          <a:bodyPr/>
          <a:lstStyle/>
          <a:p>
            <a:r>
              <a:rPr lang="ru-RU" sz="2800" b="1" dirty="0" smtClean="0"/>
              <a:t>Тема</a:t>
            </a:r>
            <a:r>
              <a:rPr lang="ru-RU" sz="2800" dirty="0" smtClean="0"/>
              <a:t> опыта: «Использование коммуникативных заданий для развития навыков диалоговой речи».       </a:t>
            </a:r>
          </a:p>
          <a:p>
            <a:r>
              <a:rPr lang="ru-RU" sz="2800" b="1" dirty="0" smtClean="0"/>
              <a:t>Цель</a:t>
            </a:r>
            <a:r>
              <a:rPr lang="ru-RU" sz="2800" dirty="0" smtClean="0"/>
              <a:t>: создание условий для развития умений и навыков диалогической речи через систему коммуникативных заданий           </a:t>
            </a:r>
          </a:p>
          <a:p>
            <a:r>
              <a:rPr lang="ru-RU" sz="2800" b="1" dirty="0" smtClean="0"/>
              <a:t>Результат: </a:t>
            </a:r>
            <a:r>
              <a:rPr lang="ru-RU" sz="2800" dirty="0" smtClean="0"/>
              <a:t>достигнута</a:t>
            </a:r>
            <a:r>
              <a:rPr lang="ru-RU" sz="2800" b="1" dirty="0" smtClean="0"/>
              <a:t> </a:t>
            </a:r>
            <a:r>
              <a:rPr lang="ru-RU" sz="2800" dirty="0" smtClean="0"/>
              <a:t>сформированность коммуникативной компетенции и навыков диалогической речи (достиг 63 % и 68 %).</a:t>
            </a:r>
          </a:p>
          <a:p>
            <a:endParaRPr lang="ru-RU" dirty="0" smtClean="0"/>
          </a:p>
        </p:txBody>
      </p:sp>
      <p:sp>
        <p:nvSpPr>
          <p:cNvPr id="2355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Пример</a:t>
            </a:r>
          </a:p>
        </p:txBody>
      </p:sp>
    </p:spTree>
    <p:extLst>
      <p:ext uri="{BB962C8B-B14F-4D97-AF65-F5344CB8AC3E}">
        <p14:creationId xmlns="" xmlns:p14="http://schemas.microsoft.com/office/powerpoint/2010/main" val="1332798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142976" y="214290"/>
            <a:ext cx="7000924" cy="695265"/>
          </a:xfrm>
          <a:prstGeom prst="roundRect">
            <a:avLst>
              <a:gd name="adj" fmla="val 42562"/>
            </a:avLst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6350">
            <a:solidFill>
              <a:srgbClr val="0070C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00206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Технология опыта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928688" y="1714500"/>
            <a:ext cx="7572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2400" b="1" i="1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2000240"/>
            <a:ext cx="7643866" cy="1888450"/>
          </a:xfrm>
          <a:prstGeom prst="roundRect">
            <a:avLst>
              <a:gd name="adj" fmla="val 2961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Цель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-  создать  условия эффективного  использования   технологии  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eduScrum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на уроках ОБЖ в целях развития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soft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-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компетенций  обучающихся.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230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142976" y="214290"/>
            <a:ext cx="7000924" cy="695265"/>
          </a:xfrm>
          <a:prstGeom prst="roundRect">
            <a:avLst>
              <a:gd name="adj" fmla="val 42562"/>
            </a:avLst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6350">
            <a:solidFill>
              <a:srgbClr val="0070C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00206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Технология опыта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928688" y="1714500"/>
            <a:ext cx="7572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2400" b="1" i="1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10" y="1571612"/>
            <a:ext cx="8143932" cy="851654"/>
          </a:xfrm>
          <a:prstGeom prst="roundRect">
            <a:avLst>
              <a:gd name="adj" fmla="val 2961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002060"/>
                </a:solidFill>
                <a:latin typeface="Georgia" pitchFamily="18" charset="0"/>
              </a:rPr>
              <a:t>Изучить  особенности 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применения  технологии </a:t>
            </a:r>
            <a:r>
              <a:rPr lang="en-US" sz="2000" dirty="0" err="1">
                <a:solidFill>
                  <a:srgbClr val="002060"/>
                </a:solidFill>
                <a:latin typeface="Georgia" pitchFamily="18" charset="0"/>
              </a:rPr>
              <a:t>eduScrum</a:t>
            </a:r>
            <a:r>
              <a:rPr lang="en-US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на уроках в основной школе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34" y="2500306"/>
            <a:ext cx="8358214" cy="1221938"/>
          </a:xfrm>
          <a:prstGeom prst="roundRect">
            <a:avLst>
              <a:gd name="adj" fmla="val 2961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002060"/>
                </a:solidFill>
                <a:latin typeface="Georgia" pitchFamily="18" charset="0"/>
              </a:rPr>
              <a:t>Адаптировать технологию </a:t>
            </a:r>
            <a:r>
              <a:rPr lang="en-US" sz="2000" b="1" i="1" dirty="0" err="1">
                <a:solidFill>
                  <a:srgbClr val="002060"/>
                </a:solidFill>
                <a:latin typeface="Georgia" pitchFamily="18" charset="0"/>
              </a:rPr>
              <a:t>EduScrum</a:t>
            </a:r>
            <a:r>
              <a:rPr lang="ru-RU" sz="2000" b="1" i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к урокам ОБЖ для групповой проектной работы с применением технологии </a:t>
            </a:r>
            <a:r>
              <a:rPr lang="en-US" sz="2000" dirty="0" err="1">
                <a:solidFill>
                  <a:srgbClr val="002060"/>
                </a:solidFill>
                <a:latin typeface="Georgia" pitchFamily="18" charset="0"/>
              </a:rPr>
              <a:t>EduScrum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596" y="3857628"/>
            <a:ext cx="8429684" cy="2480905"/>
          </a:xfrm>
          <a:prstGeom prst="roundRect">
            <a:avLst>
              <a:gd name="adj" fmla="val 2961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002060"/>
                </a:solidFill>
                <a:latin typeface="Georgia" pitchFamily="18" charset="0"/>
              </a:rPr>
              <a:t>Апробировать методики: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«Коммуникативные и организаторские склонности» (В.В.Синявский, В.А.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Федорошина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) для диагностики уровня развития коммуникативной и организаторской компетенции школьников;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Методика наблюдения за  эффективностью учебной деятельности обучающихся  Александровской Э.М. в модификации Еськиной Е.С. и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Больбот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Т.Л для диагностики навыков самоконтроля и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целеполагания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;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71736" y="1000108"/>
            <a:ext cx="3929090" cy="481370"/>
          </a:xfrm>
          <a:prstGeom prst="roundRect">
            <a:avLst>
              <a:gd name="adj" fmla="val 2961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Задачи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992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1"/>
          <p:cNvSpPr>
            <a:spLocks noGrp="1"/>
          </p:cNvSpPr>
          <p:nvPr>
            <p:ph idx="1"/>
          </p:nvPr>
        </p:nvSpPr>
        <p:spPr>
          <a:xfrm>
            <a:off x="539750" y="1773238"/>
            <a:ext cx="8353425" cy="435292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отразить взаимосвязь педагогических явлений, факторов, влияющих на результат деятельности;</a:t>
            </a:r>
          </a:p>
          <a:p>
            <a:r>
              <a:rPr lang="ru-RU" dirty="0" smtClean="0"/>
              <a:t>выбрать структуру описания технологии (по этапам урока,  по типам урока,  по возрастным группам, предметам, разделам программы и др.)</a:t>
            </a:r>
          </a:p>
          <a:p>
            <a:r>
              <a:rPr lang="ru-RU" dirty="0" smtClean="0"/>
              <a:t>показать  общие  подходы,  сформировать  свои  </a:t>
            </a:r>
            <a:r>
              <a:rPr lang="ru-RU" dirty="0" err="1" smtClean="0"/>
              <a:t>педаго-гические</a:t>
            </a:r>
            <a:r>
              <a:rPr lang="ru-RU" dirty="0" smtClean="0"/>
              <a:t> принципы и правила, создать модели и алгоритмы своих действий);</a:t>
            </a:r>
          </a:p>
          <a:p>
            <a:r>
              <a:rPr lang="ru-RU" dirty="0" smtClean="0"/>
              <a:t>показать  индивидуальность  автора опыта (авторские педагогические «находки»);</a:t>
            </a:r>
          </a:p>
          <a:p>
            <a:r>
              <a:rPr lang="ru-RU" dirty="0" smtClean="0"/>
              <a:t>содержание описания технологии должно соответствовать теме опыта.</a:t>
            </a:r>
          </a:p>
          <a:p>
            <a:endParaRPr lang="ru-RU" dirty="0" smtClean="0"/>
          </a:p>
        </p:txBody>
      </p:sp>
      <p:sp>
        <p:nvSpPr>
          <p:cNvPr id="2560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Требования к описанию технологии </a:t>
            </a:r>
          </a:p>
        </p:txBody>
      </p:sp>
    </p:spTree>
    <p:extLst>
      <p:ext uri="{BB962C8B-B14F-4D97-AF65-F5344CB8AC3E}">
        <p14:creationId xmlns="" xmlns:p14="http://schemas.microsoft.com/office/powerpoint/2010/main" val="2075941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428596" y="142852"/>
            <a:ext cx="8501122" cy="695265"/>
          </a:xfrm>
          <a:prstGeom prst="roundRect">
            <a:avLst>
              <a:gd name="adj" fmla="val 42562"/>
            </a:avLst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solidFill>
              <a:srgbClr val="00B0F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00206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Технология опыта</a:t>
            </a:r>
          </a:p>
        </p:txBody>
      </p:sp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928688" y="1714500"/>
            <a:ext cx="7572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2400" b="1" i="1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857232"/>
            <a:ext cx="7715304" cy="851654"/>
          </a:xfrm>
          <a:prstGeom prst="roundRect">
            <a:avLst>
              <a:gd name="adj" fmla="val 2961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Подготовка к внедрению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eduScrum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 урочную деятельность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88" y="5500688"/>
            <a:ext cx="4714875" cy="5715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Подготовка информационно-образовательной среды</a:t>
            </a:r>
            <a:r>
              <a:rPr lang="ru-RU" sz="2000" b="1" dirty="0"/>
              <a:t>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88" y="4071938"/>
            <a:ext cx="2643187" cy="7143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Подготовка учащегося</a:t>
            </a:r>
            <a:r>
              <a:rPr lang="ru-RU" sz="2000" b="1" dirty="0"/>
              <a:t>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85952" y="4429132"/>
            <a:ext cx="6858048" cy="777597"/>
          </a:xfrm>
          <a:prstGeom prst="roundRect">
            <a:avLst>
              <a:gd name="adj" fmla="val 2961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Введение в </a:t>
            </a:r>
            <a:r>
              <a:rPr lang="en-US" b="1" i="1" dirty="0">
                <a:solidFill>
                  <a:srgbClr val="002060"/>
                </a:solidFill>
                <a:latin typeface="Georgia" pitchFamily="18" charset="0"/>
              </a:rPr>
              <a:t>Scrum</a:t>
            </a: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: принципы, ценности; работа со </a:t>
            </a:r>
          </a:p>
          <a:p>
            <a:pPr algn="ctr">
              <a:defRPr/>
            </a:pPr>
            <a:r>
              <a:rPr lang="ru-RU" b="1" i="1" dirty="0" err="1">
                <a:solidFill>
                  <a:srgbClr val="002060"/>
                </a:solidFill>
                <a:latin typeface="Georgia" pitchFamily="18" charset="0"/>
              </a:rPr>
              <a:t>скрам-доской</a:t>
            </a: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;  групповая работа;</a:t>
            </a:r>
            <a:endParaRPr lang="en-US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85952" y="2143116"/>
            <a:ext cx="6858048" cy="1777365"/>
          </a:xfrm>
          <a:prstGeom prst="roundRect">
            <a:avLst>
              <a:gd name="adj" fmla="val 2961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Соответствие деятельности педагога: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принципам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>
                <a:solidFill>
                  <a:srgbClr val="002060"/>
                </a:solidFill>
                <a:latin typeface="Georgia" pitchFamily="18" charset="0"/>
              </a:rPr>
              <a:t>Scram</a:t>
            </a: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: прозрачность, проверка, адаптация;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использованию методик :объединение в группы, ретроспектива, формирующее оценивание .</a:t>
            </a:r>
            <a:endParaRPr lang="en-US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14810" y="5857892"/>
            <a:ext cx="4429124" cy="481370"/>
          </a:xfrm>
          <a:prstGeom prst="roundRect">
            <a:avLst>
              <a:gd name="adj" fmla="val 2961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002060"/>
                </a:solidFill>
                <a:latin typeface="Georgia" pitchFamily="18" charset="0"/>
              </a:rPr>
              <a:t>Аналоговая или цифровая</a:t>
            </a:r>
            <a:endParaRPr lang="en-US" sz="20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50" y="1785938"/>
            <a:ext cx="2857500" cy="5000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Подготовка учителя</a:t>
            </a:r>
            <a:r>
              <a:rPr lang="ru-RU" b="1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94849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428596" y="142852"/>
            <a:ext cx="8501122" cy="695265"/>
          </a:xfrm>
          <a:prstGeom prst="roundRect">
            <a:avLst>
              <a:gd name="adj" fmla="val 42562"/>
            </a:avLst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00206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Технология опыта</a:t>
            </a:r>
          </a:p>
        </p:txBody>
      </p:sp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928688" y="1714500"/>
            <a:ext cx="7572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2400" b="1" i="1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1071546"/>
            <a:ext cx="8429684" cy="777597"/>
          </a:xfrm>
          <a:prstGeom prst="roundRect">
            <a:avLst>
              <a:gd name="adj" fmla="val 296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Ключевые роли </a:t>
            </a:r>
            <a:r>
              <a:rPr lang="en-US" b="1" dirty="0" err="1">
                <a:solidFill>
                  <a:srgbClr val="002060"/>
                </a:solidFill>
              </a:rPr>
              <a:t>eduscram</a:t>
            </a:r>
            <a:r>
              <a:rPr lang="ru-RU" b="1" dirty="0">
                <a:solidFill>
                  <a:srgbClr val="002060"/>
                </a:solidFill>
              </a:rPr>
              <a:t> технологии при адаптации к школьному уроку.</a:t>
            </a:r>
            <a:endParaRPr lang="en-US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625" y="2214563"/>
            <a:ext cx="2857500" cy="5000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Владелец продукта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43625" y="2143125"/>
            <a:ext cx="2714625" cy="5715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 err="1">
                <a:solidFill>
                  <a:srgbClr val="002060"/>
                </a:solidFill>
                <a:latin typeface="Georgia" pitchFamily="18" charset="0"/>
              </a:rPr>
              <a:t>Скрам-мастер</a:t>
            </a:r>
            <a:endParaRPr lang="ru-RU" sz="1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29000" y="2214563"/>
            <a:ext cx="2643188" cy="5000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Команда</a:t>
            </a:r>
            <a:endParaRPr lang="ru-RU" sz="16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15063" y="4500563"/>
            <a:ext cx="2643187" cy="1143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Участник команды обучающихся </a:t>
            </a:r>
          </a:p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(на первых порах – учитель)</a:t>
            </a:r>
            <a:endParaRPr lang="ru-RU" sz="1600" b="1" dirty="0"/>
          </a:p>
        </p:txBody>
      </p:sp>
      <p:pic>
        <p:nvPicPr>
          <p:cNvPr id="22541" name="Picture 2" descr="C:\Users\Proffi\Desktop\b41023503985865592c6f07d9d77e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8985"/>
          <a:stretch>
            <a:fillRect/>
          </a:stretch>
        </p:blipFill>
        <p:spPr bwMode="auto">
          <a:xfrm>
            <a:off x="1071563" y="2786063"/>
            <a:ext cx="1000125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928688" y="4429125"/>
            <a:ext cx="1357312" cy="5000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Учитель</a:t>
            </a:r>
            <a:endParaRPr lang="ru-RU" sz="16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00438" y="4286250"/>
            <a:ext cx="2214562" cy="10001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Команда  обучающихся 4-5 человек </a:t>
            </a:r>
            <a:endParaRPr lang="ru-RU" sz="1600" b="1" dirty="0"/>
          </a:p>
        </p:txBody>
      </p:sp>
      <p:pic>
        <p:nvPicPr>
          <p:cNvPr id="22544" name="Picture 2" descr="C:\Users\Proffi\Desktop\b41023503985865592c6f07d9d77e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8985"/>
          <a:stretch>
            <a:fillRect/>
          </a:stretch>
        </p:blipFill>
        <p:spPr bwMode="auto">
          <a:xfrm>
            <a:off x="6500813" y="2857500"/>
            <a:ext cx="776287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3" descr="C:\Users\Proffi\Desktop\9353c66e8d4b45bffe9f9a04587a12b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413" t="30460" r="38976"/>
          <a:stretch>
            <a:fillRect/>
          </a:stretch>
        </p:blipFill>
        <p:spPr bwMode="auto">
          <a:xfrm>
            <a:off x="7643813" y="2928938"/>
            <a:ext cx="7143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4" descr="C:\Users\Proffi\Desktop\hello_html_m796fbc2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857500"/>
            <a:ext cx="2071687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413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428596" y="142852"/>
            <a:ext cx="8501122" cy="695265"/>
          </a:xfrm>
          <a:prstGeom prst="roundRect">
            <a:avLst>
              <a:gd name="adj" fmla="val 42562"/>
            </a:avLst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solidFill>
              <a:srgbClr val="00B0F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00206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Технология опыта</a:t>
            </a:r>
          </a:p>
        </p:txBody>
      </p:sp>
      <p:sp>
        <p:nvSpPr>
          <p:cNvPr id="23557" name="Прямоугольник 4"/>
          <p:cNvSpPr>
            <a:spLocks noChangeArrowheads="1"/>
          </p:cNvSpPr>
          <p:nvPr/>
        </p:nvSpPr>
        <p:spPr bwMode="auto">
          <a:xfrm>
            <a:off x="928688" y="1714500"/>
            <a:ext cx="7572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2400" b="1" i="1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16" y="1285860"/>
            <a:ext cx="8429684" cy="444341"/>
          </a:xfrm>
          <a:prstGeom prst="roundRect">
            <a:avLst>
              <a:gd name="adj" fmla="val 296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Этапы работы в технологии </a:t>
            </a:r>
            <a:r>
              <a:rPr lang="en-US" b="1" dirty="0" err="1">
                <a:solidFill>
                  <a:srgbClr val="002060"/>
                </a:solidFill>
              </a:rPr>
              <a:t>eduScram</a:t>
            </a:r>
            <a:r>
              <a:rPr lang="ru-RU" b="1" dirty="0">
                <a:solidFill>
                  <a:srgbClr val="002060"/>
                </a:solidFill>
              </a:rPr>
              <a:t> в условиях урока</a:t>
            </a:r>
            <a:endParaRPr lang="en-US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23561" name="Picture 3" descr="C:\Users\Proffi\Desktop\Снимоку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991"/>
          <a:stretch>
            <a:fillRect/>
          </a:stretch>
        </p:blipFill>
        <p:spPr bwMode="auto">
          <a:xfrm>
            <a:off x="571500" y="2786063"/>
            <a:ext cx="81121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71500" y="2571750"/>
            <a:ext cx="1428750" cy="5000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</a:rPr>
              <a:t>Подготовка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071688" y="2571750"/>
            <a:ext cx="1714500" cy="5000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</a:rPr>
              <a:t>Планирование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857625" y="2571750"/>
            <a:ext cx="1928813" cy="5000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</a:rPr>
              <a:t>Реализация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857875" y="2571750"/>
            <a:ext cx="1500188" cy="5000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</a:rPr>
              <a:t>Контроль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429500" y="2571750"/>
            <a:ext cx="1571625" cy="5000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70C0"/>
                </a:solidFill>
              </a:rPr>
              <a:t>Ретроспектива</a:t>
            </a:r>
          </a:p>
        </p:txBody>
      </p:sp>
      <p:sp>
        <p:nvSpPr>
          <p:cNvPr id="12" name="Стрелка вправо 11">
            <a:hlinkClick r:id="rId3" action="ppaction://hlinksldjump"/>
          </p:cNvPr>
          <p:cNvSpPr/>
          <p:nvPr/>
        </p:nvSpPr>
        <p:spPr>
          <a:xfrm>
            <a:off x="571500" y="2357438"/>
            <a:ext cx="428625" cy="14287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>
            <a:hlinkClick r:id="rId4" action="ppaction://hlinksldjump"/>
          </p:cNvPr>
          <p:cNvSpPr/>
          <p:nvPr/>
        </p:nvSpPr>
        <p:spPr>
          <a:xfrm>
            <a:off x="7500938" y="2357438"/>
            <a:ext cx="428625" cy="14287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>
            <a:hlinkClick r:id="rId5" action="ppaction://hlinksldjump"/>
          </p:cNvPr>
          <p:cNvSpPr/>
          <p:nvPr/>
        </p:nvSpPr>
        <p:spPr>
          <a:xfrm>
            <a:off x="3929063" y="2357438"/>
            <a:ext cx="428625" cy="14287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17">
            <a:hlinkClick r:id="rId3" action="ppaction://hlinksldjump"/>
          </p:cNvPr>
          <p:cNvSpPr/>
          <p:nvPr/>
        </p:nvSpPr>
        <p:spPr>
          <a:xfrm>
            <a:off x="2214563" y="2357438"/>
            <a:ext cx="428625" cy="14287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86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611188" y="2205038"/>
            <a:ext cx="8137525" cy="46529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Char char="v"/>
            </a:pPr>
            <a:r>
              <a:rPr lang="ru-RU" altLang="ru-RU" sz="2800" smtClean="0"/>
              <a:t>Изучение результатов (их успешность; каким путем достигнута динамика, какие методы, приемы, средства, формы работы использовались, позитивные стороны образовательно-воспитательного  процесса  и т.д.) 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lang="ru-RU" altLang="ru-RU" sz="2800" smtClean="0"/>
              <a:t>Изменения подразделяются на количественные (увеличение численности, продуктов деятельности, и др.) и качественные (развитие навыков и др.)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1000"/>
              </a:spcAft>
              <a:tabLst>
                <a:tab pos="3441700" algn="l"/>
              </a:tabLst>
              <a:defRPr/>
            </a:pPr>
            <a:r>
              <a:rPr lang="ru-RU" b="1" i="1" dirty="0" smtClean="0">
                <a:latin typeface="Comic Sans MS"/>
                <a:ea typeface="Calibri"/>
                <a:cs typeface="Times New Roman"/>
              </a:rPr>
              <a:t/>
            </a:r>
            <a:br>
              <a:rPr lang="ru-RU" b="1" i="1" dirty="0" smtClean="0">
                <a:latin typeface="Comic Sans MS"/>
                <a:ea typeface="Calibri"/>
                <a:cs typeface="Times New Roman"/>
              </a:rPr>
            </a:br>
            <a:r>
              <a:rPr lang="ru-RU" b="1" i="1" dirty="0" smtClean="0">
                <a:solidFill>
                  <a:srgbClr val="7030A0"/>
                </a:solidFill>
                <a:latin typeface="Comic Sans MS"/>
                <a:ea typeface="Calibri"/>
                <a:cs typeface="Times New Roman"/>
              </a:rPr>
              <a:t>Результативность опыта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737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"/>
          <p:cNvSpPr>
            <a:spLocks noChangeArrowheads="1"/>
          </p:cNvSpPr>
          <p:nvPr/>
        </p:nvSpPr>
        <p:spPr bwMode="auto">
          <a:xfrm>
            <a:off x="500063" y="1357313"/>
            <a:ext cx="8215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endParaRPr lang="ru-RU" sz="2800">
              <a:latin typeface="Georgia" pitchFamily="18" charset="0"/>
            </a:endParaRPr>
          </a:p>
        </p:txBody>
      </p:sp>
      <p:sp>
        <p:nvSpPr>
          <p:cNvPr id="1029" name="AutoShape 2" descr="http://blog.vesna.kz/images/scru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0" name="AutoShape 4" descr="http://blog.vesna.kz/images/scru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625" y="0"/>
            <a:ext cx="8215313" cy="714375"/>
          </a:xfrm>
          <a:prstGeom prst="roundRect">
            <a:avLst>
              <a:gd name="adj" fmla="val 31847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Результативность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8875" y="642938"/>
            <a:ext cx="4714875" cy="414337"/>
          </a:xfrm>
          <a:prstGeom prst="roundRect">
            <a:avLst>
              <a:gd name="adj" fmla="val 31847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Качественные показатели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57375" y="1000125"/>
            <a:ext cx="5715000" cy="1193800"/>
          </a:xfrm>
          <a:prstGeom prst="roundRect">
            <a:avLst>
              <a:gd name="adj" fmla="val 3479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b="1" i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Уровень коммуникативных и организаторских склонностей (Методика В.В. Синявского, В.А. </a:t>
            </a:r>
            <a:r>
              <a:rPr lang="ru-RU" sz="1400" b="1" i="1" dirty="0" err="1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Федорошина</a:t>
            </a:r>
            <a:r>
              <a:rPr lang="ru-RU" sz="1400" b="1" i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«Коммуникативные и организаторские склонности»)</a:t>
            </a:r>
            <a:endParaRPr lang="ru-RU" sz="1400" b="1" i="1" dirty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1026" name="Диаграмма 10"/>
          <p:cNvGraphicFramePr>
            <a:graphicFrameLocks/>
          </p:cNvGraphicFramePr>
          <p:nvPr/>
        </p:nvGraphicFramePr>
        <p:xfrm>
          <a:off x="500063" y="2143125"/>
          <a:ext cx="4071937" cy="3357563"/>
        </p:xfrm>
        <a:graphic>
          <a:graphicData uri="http://schemas.openxmlformats.org/presentationml/2006/ole">
            <p:oleObj spid="_x0000_s1032" r:id="rId3" imgW="4072481" imgH="3353091" progId="Excel.Sheet.8">
              <p:embed/>
            </p:oleObj>
          </a:graphicData>
        </a:graphic>
      </p:graphicFrame>
      <p:graphicFrame>
        <p:nvGraphicFramePr>
          <p:cNvPr id="1027" name="Диаграмма 11"/>
          <p:cNvGraphicFramePr>
            <a:graphicFrameLocks/>
          </p:cNvGraphicFramePr>
          <p:nvPr/>
        </p:nvGraphicFramePr>
        <p:xfrm>
          <a:off x="4714875" y="2286000"/>
          <a:ext cx="4071938" cy="3143250"/>
        </p:xfrm>
        <a:graphic>
          <a:graphicData uri="http://schemas.openxmlformats.org/presentationml/2006/ole">
            <p:oleObj spid="_x0000_s1033" r:id="rId4" imgW="4072481" imgH="3145809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98676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1"/>
          <p:cNvSpPr>
            <a:spLocks noGrp="1"/>
          </p:cNvSpPr>
          <p:nvPr>
            <p:ph idx="1"/>
          </p:nvPr>
        </p:nvSpPr>
        <p:spPr>
          <a:xfrm>
            <a:off x="468313" y="1844825"/>
            <a:ext cx="8207375" cy="460836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</a:t>
            </a:r>
            <a:r>
              <a:rPr lang="ru-RU" b="1" dirty="0" smtClean="0"/>
              <a:t>широком </a:t>
            </a:r>
            <a:r>
              <a:rPr lang="ru-RU" dirty="0" smtClean="0"/>
              <a:t>смысле – разновидность общечеловеческого опыта</a:t>
            </a:r>
          </a:p>
          <a:p>
            <a:r>
              <a:rPr lang="ru-RU" dirty="0" smtClean="0"/>
              <a:t>В </a:t>
            </a:r>
            <a:r>
              <a:rPr lang="ru-RU" b="1" dirty="0" smtClean="0"/>
              <a:t>узком</a:t>
            </a:r>
            <a:r>
              <a:rPr lang="ru-RU" dirty="0" smtClean="0"/>
              <a:t> смысле – совокупность практических ЗУН, приобретаемых педагогом в ходе повседневной работы</a:t>
            </a:r>
          </a:p>
          <a:p>
            <a:r>
              <a:rPr lang="ru-RU" b="1" dirty="0" smtClean="0"/>
              <a:t>   эффективный педагогический опыт </a:t>
            </a:r>
            <a:r>
              <a:rPr lang="ru-RU" dirty="0" smtClean="0"/>
              <a:t>– практика, которая содержит в себе элементы творческого поиска, новизны, оригинальности, то, что иначе называется новаторством.</a:t>
            </a:r>
          </a:p>
          <a:p>
            <a:r>
              <a:rPr lang="ru-RU" dirty="0" smtClean="0"/>
              <a:t>Главными </a:t>
            </a:r>
            <a:r>
              <a:rPr lang="ru-RU" b="1" dirty="0" smtClean="0"/>
              <a:t>признаками</a:t>
            </a:r>
            <a:r>
              <a:rPr lang="ru-RU" dirty="0" smtClean="0"/>
              <a:t> положительного педагогического опыта являются </a:t>
            </a:r>
            <a:r>
              <a:rPr lang="ru-RU" b="1" i="1" dirty="0" smtClean="0"/>
              <a:t>актуальность, новизна, результативность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  <p:sp>
        <p:nvSpPr>
          <p:cNvPr id="10243" name="Заголовок 2"/>
          <p:cNvSpPr>
            <a:spLocks noGrp="1"/>
          </p:cNvSpPr>
          <p:nvPr>
            <p:ph type="title"/>
          </p:nvPr>
        </p:nvSpPr>
        <p:spPr>
          <a:xfrm>
            <a:off x="250825" y="338138"/>
            <a:ext cx="8569325" cy="1252537"/>
          </a:xfrm>
        </p:spPr>
        <p:txBody>
          <a:bodyPr/>
          <a:lstStyle/>
          <a:p>
            <a:r>
              <a:rPr lang="ru-RU" dirty="0" smtClean="0"/>
              <a:t> педагогический опыт</a:t>
            </a:r>
          </a:p>
        </p:txBody>
      </p:sp>
    </p:spTree>
    <p:extLst>
      <p:ext uri="{BB962C8B-B14F-4D97-AF65-F5344CB8AC3E}">
        <p14:creationId xmlns="" xmlns:p14="http://schemas.microsoft.com/office/powerpoint/2010/main" val="454419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500063" y="1357313"/>
            <a:ext cx="8215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endParaRPr lang="ru-RU" sz="2800">
              <a:latin typeface="Georgia" pitchFamily="18" charset="0"/>
            </a:endParaRPr>
          </a:p>
        </p:txBody>
      </p:sp>
      <p:sp>
        <p:nvSpPr>
          <p:cNvPr id="3076" name="AutoShape 2" descr="http://blog.vesna.kz/images/scru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AutoShape 4" descr="http://blog.vesna.kz/images/scru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625" y="0"/>
            <a:ext cx="8215313" cy="714375"/>
          </a:xfrm>
          <a:prstGeom prst="roundRect">
            <a:avLst>
              <a:gd name="adj" fmla="val 31847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Результативность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8875" y="642938"/>
            <a:ext cx="4714875" cy="414337"/>
          </a:xfrm>
          <a:prstGeom prst="roundRect">
            <a:avLst>
              <a:gd name="adj" fmla="val 31847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Количественные показатели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00250" y="1214438"/>
            <a:ext cx="5500688" cy="923925"/>
          </a:xfrm>
          <a:prstGeom prst="roundRect">
            <a:avLst>
              <a:gd name="adj" fmla="val 3479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b="1" i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Динамика количества обучающихся, положительно оценивающих обучение по технологии </a:t>
            </a:r>
            <a:r>
              <a:rPr lang="en-US" sz="1400" b="1" dirty="0" err="1">
                <a:solidFill>
                  <a:srgbClr val="002060"/>
                </a:solidFill>
              </a:rPr>
              <a:t>eduScram</a:t>
            </a:r>
            <a:endParaRPr lang="ru-RU" sz="1400" b="1" i="1" dirty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3074" name="Диаграмма 14"/>
          <p:cNvGraphicFramePr>
            <a:graphicFrameLocks/>
          </p:cNvGraphicFramePr>
          <p:nvPr/>
        </p:nvGraphicFramePr>
        <p:xfrm>
          <a:off x="1857375" y="2500313"/>
          <a:ext cx="6143625" cy="2928937"/>
        </p:xfrm>
        <a:graphic>
          <a:graphicData uri="http://schemas.openxmlformats.org/presentationml/2006/ole">
            <p:oleObj spid="_x0000_s2053" r:id="rId3" imgW="6145301" imgH="2932430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78022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684213" y="2420938"/>
            <a:ext cx="7596187" cy="3705225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Каким категориям  педагогов  рекомендовано использовать этот опыт (исследователям, начинающим или  др.)</a:t>
            </a:r>
          </a:p>
          <a:p>
            <a:pPr eaLnBrk="1" hangingPunct="1"/>
            <a:r>
              <a:rPr lang="ru-RU" altLang="ru-RU" sz="2800" smtClean="0"/>
              <a:t> Область применения опыта (для коррекционных классов, для детских объединений художественной направленности и др.)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1000"/>
              </a:spcAft>
              <a:tabLst>
                <a:tab pos="3441700" algn="l"/>
              </a:tabLst>
              <a:defRPr/>
            </a:pPr>
            <a:r>
              <a:rPr lang="ru-RU" b="1" i="1" dirty="0" smtClean="0">
                <a:latin typeface="Comic Sans MS"/>
                <a:ea typeface="Calibri"/>
                <a:cs typeface="Times New Roman"/>
              </a:rPr>
              <a:t/>
            </a:r>
            <a:br>
              <a:rPr lang="ru-RU" b="1" i="1" dirty="0" smtClean="0">
                <a:latin typeface="Comic Sans MS"/>
                <a:ea typeface="Calibri"/>
                <a:cs typeface="Times New Roman"/>
              </a:rPr>
            </a:br>
            <a:r>
              <a:rPr lang="ru-RU" b="1" i="1" dirty="0" smtClean="0">
                <a:solidFill>
                  <a:srgbClr val="7030A0"/>
                </a:solidFill>
                <a:latin typeface="Comic Sans MS"/>
                <a:ea typeface="Calibri"/>
                <a:cs typeface="Times New Roman"/>
              </a:rPr>
              <a:t>Адресная направленность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20484" name="Picture 4" descr="C:\Users\пользователь\Desktop\КартиНки\otkryitaya-knig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941888"/>
            <a:ext cx="252095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5623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608512"/>
          </a:xfrm>
        </p:spPr>
        <p:txBody>
          <a:bodyPr>
            <a:normAutofit lnSpcReduction="10000"/>
          </a:bodyPr>
          <a:lstStyle/>
          <a:p>
            <a:pPr marL="0" indent="0" eaLnBrk="1" hangingPunct="1"/>
            <a:r>
              <a:rPr lang="ru-RU" sz="2800" dirty="0" smtClean="0"/>
              <a:t>Список литературы в </a:t>
            </a:r>
            <a:r>
              <a:rPr lang="ru-RU" sz="2800" b="1" dirty="0" smtClean="0"/>
              <a:t>алфавитном порядке </a:t>
            </a:r>
            <a:r>
              <a:rPr lang="ru-RU" sz="2800" dirty="0" smtClean="0"/>
              <a:t>(должен соответствовать ГОСТ 7.1  .Библиографическое описание документа). </a:t>
            </a:r>
          </a:p>
          <a:p>
            <a:pPr marL="0" indent="0" eaLnBrk="1" hangingPunct="1"/>
            <a:r>
              <a:rPr lang="ru-RU" sz="2800" dirty="0" smtClean="0"/>
              <a:t>Преобладание источников выпущенных </a:t>
            </a:r>
            <a:r>
              <a:rPr lang="ru-RU" sz="2800" b="1" dirty="0" smtClean="0"/>
              <a:t>не позднее 2000  года</a:t>
            </a:r>
            <a:r>
              <a:rPr lang="ru-RU" sz="2800" dirty="0" smtClean="0"/>
              <a:t>.</a:t>
            </a:r>
          </a:p>
          <a:p>
            <a:pPr marL="0" indent="0" eaLnBrk="1" hangingPunct="1"/>
            <a:r>
              <a:rPr lang="ru-RU" sz="2800" dirty="0" smtClean="0"/>
              <a:t>При необходимости делаются </a:t>
            </a:r>
            <a:r>
              <a:rPr lang="ru-RU" sz="2800" b="1" dirty="0" smtClean="0"/>
              <a:t>ссылки</a:t>
            </a:r>
            <a:r>
              <a:rPr lang="ru-RU" sz="2800" dirty="0" smtClean="0"/>
              <a:t>. Ссылки в тексте стать указываются в квадратных скобках: номер позиции списка и номер страницы (например: [9, с. 25]). </a:t>
            </a:r>
          </a:p>
          <a:p>
            <a:pPr marL="0" indent="0" eaLnBrk="1" hangingPunct="1"/>
            <a:r>
              <a:rPr lang="ru-RU" sz="2800" dirty="0" smtClean="0"/>
              <a:t>Постраничные сноски не допускаются.</a:t>
            </a:r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95288" y="981075"/>
            <a:ext cx="8229600" cy="638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1000"/>
              </a:spcAft>
              <a:tabLst>
                <a:tab pos="3441700" algn="l"/>
              </a:tabLst>
              <a:defRPr/>
            </a:pPr>
            <a:r>
              <a:rPr lang="ru-RU" altLang="ru-RU" sz="4000" b="1" i="1" dirty="0" smtClean="0">
                <a:solidFill>
                  <a:schemeClr val="tx2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СПИСОК ЛИТЕРАТУРЫ</a:t>
            </a:r>
            <a:br>
              <a:rPr lang="ru-RU" altLang="ru-RU" sz="4000" b="1" i="1" dirty="0" smtClean="0">
                <a:solidFill>
                  <a:schemeClr val="tx2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endParaRPr lang="ru-RU" altLang="ru-RU" sz="4000" b="1" i="1" dirty="0" smtClean="0">
              <a:solidFill>
                <a:schemeClr val="tx2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817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2060575"/>
            <a:ext cx="8964612" cy="4248150"/>
          </a:xfrm>
        </p:spPr>
        <p:txBody>
          <a:bodyPr rtlCol="0">
            <a:normAutofit fontScale="85000" lnSpcReduction="10000"/>
          </a:bodyPr>
          <a:lstStyle/>
          <a:p>
            <a:pPr marL="228600" indent="450215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500" dirty="0"/>
              <a:t>Выбор темы </a:t>
            </a:r>
          </a:p>
          <a:p>
            <a:pPr marL="228600" indent="450215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500" dirty="0"/>
              <a:t>Ознакомление с литературой по </a:t>
            </a:r>
            <a:r>
              <a:rPr lang="ru-RU" sz="3500" dirty="0" smtClean="0"/>
              <a:t>  </a:t>
            </a:r>
          </a:p>
          <a:p>
            <a:pPr marL="22860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500" dirty="0"/>
              <a:t> </a:t>
            </a:r>
            <a:r>
              <a:rPr lang="ru-RU" sz="3500" dirty="0" smtClean="0"/>
              <a:t>    избранной </a:t>
            </a:r>
            <a:r>
              <a:rPr lang="ru-RU" sz="3500" dirty="0"/>
              <a:t>теме </a:t>
            </a:r>
          </a:p>
          <a:p>
            <a:pPr marL="228600" indent="450215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500" dirty="0"/>
              <a:t>Планирование работы по избранной теме </a:t>
            </a:r>
          </a:p>
          <a:p>
            <a:pPr marL="228600" indent="450215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500" dirty="0"/>
              <a:t>Сбор и обработка </a:t>
            </a:r>
            <a:r>
              <a:rPr lang="ru-RU" sz="3500" dirty="0" smtClean="0"/>
              <a:t>материала </a:t>
            </a:r>
            <a:endParaRPr lang="ru-RU" sz="3500" dirty="0"/>
          </a:p>
          <a:p>
            <a:pPr marL="228600" indent="450215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500" dirty="0"/>
              <a:t>Систематизация накопленных фактов из </a:t>
            </a:r>
            <a:r>
              <a:rPr lang="ru-RU" sz="3500" dirty="0" smtClean="0"/>
              <a:t> опыта</a:t>
            </a:r>
            <a:endParaRPr lang="ru-RU" sz="3500" dirty="0"/>
          </a:p>
          <a:p>
            <a:pPr marL="228600" indent="450215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500" dirty="0"/>
              <a:t>Анализ и обработка материала </a:t>
            </a:r>
          </a:p>
          <a:p>
            <a:pPr marL="228600" indent="450215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500" dirty="0"/>
              <a:t>Соответствующее  оформление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 rtlCol="0">
            <a:normAutofit fontScale="90000"/>
          </a:bodyPr>
          <a:lstStyle/>
          <a:p>
            <a:pPr marL="228600" indent="449263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3200" b="1" i="1" dirty="0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3200" b="1" i="1" dirty="0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3200" b="1" i="1" dirty="0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ЭТАПЫ РАБОТЫ ПЕДАГОГА </a:t>
            </a:r>
            <a:br>
              <a:rPr lang="ru-RU" altLang="ru-RU" sz="3200" b="1" i="1" dirty="0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3200" b="1" i="1" dirty="0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НАД ОБОБЩЕНИЕМ ОПЫТА</a:t>
            </a:r>
            <a:r>
              <a:rPr lang="ru-RU" altLang="ru-RU" sz="3200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3200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endParaRPr lang="ru-RU" altLang="ru-RU" sz="3200" b="1" i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579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1844675"/>
            <a:ext cx="8086725" cy="4370407"/>
          </a:xfrm>
        </p:spPr>
        <p:txBody>
          <a:bodyPr rtlCol="0">
            <a:normAutofit fontScale="70000" lnSpcReduction="20000"/>
          </a:bodyPr>
          <a:lstStyle/>
          <a:p>
            <a:pPr marL="22860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Титульный лист</a:t>
            </a:r>
          </a:p>
          <a:p>
            <a:pPr>
              <a:defRPr/>
            </a:pPr>
            <a:r>
              <a:rPr lang="ru-RU" dirty="0" smtClean="0"/>
              <a:t>Наименование опыта</a:t>
            </a:r>
          </a:p>
          <a:p>
            <a:pPr>
              <a:defRPr/>
            </a:pPr>
            <a:r>
              <a:rPr lang="ru-RU" dirty="0" smtClean="0"/>
              <a:t> Условия возникновения</a:t>
            </a:r>
          </a:p>
          <a:p>
            <a:pPr>
              <a:defRPr/>
            </a:pPr>
            <a:r>
              <a:rPr lang="ru-RU" dirty="0" smtClean="0"/>
              <a:t>Актуальность и перспективность опыта</a:t>
            </a:r>
          </a:p>
          <a:p>
            <a:pPr>
              <a:defRPr/>
            </a:pPr>
            <a:r>
              <a:rPr lang="ru-RU" dirty="0" smtClean="0"/>
              <a:t>Теоретическая база опыта</a:t>
            </a:r>
          </a:p>
          <a:p>
            <a:pPr>
              <a:defRPr/>
            </a:pPr>
            <a:r>
              <a:rPr lang="ru-RU" dirty="0" smtClean="0"/>
              <a:t>Ведущая идея</a:t>
            </a:r>
          </a:p>
          <a:p>
            <a:pPr>
              <a:defRPr/>
            </a:pPr>
            <a:r>
              <a:rPr lang="ru-RU" dirty="0" smtClean="0"/>
              <a:t>Новизна опыта</a:t>
            </a:r>
          </a:p>
          <a:p>
            <a:pPr>
              <a:defRPr/>
            </a:pPr>
            <a:r>
              <a:rPr lang="ru-RU" dirty="0" smtClean="0"/>
              <a:t>Технология опыта</a:t>
            </a:r>
          </a:p>
          <a:p>
            <a:pPr>
              <a:defRPr/>
            </a:pPr>
            <a:r>
              <a:rPr lang="ru-RU" dirty="0" smtClean="0"/>
              <a:t>Результативность </a:t>
            </a:r>
            <a:r>
              <a:rPr lang="ru-RU" dirty="0" smtClean="0"/>
              <a:t>опыта</a:t>
            </a:r>
          </a:p>
          <a:p>
            <a:pPr>
              <a:defRPr/>
            </a:pPr>
            <a:r>
              <a:rPr lang="ru-RU" dirty="0" smtClean="0"/>
              <a:t>Адресность </a:t>
            </a:r>
            <a:r>
              <a:rPr lang="ru-RU" dirty="0" smtClean="0"/>
              <a:t>опыта</a:t>
            </a:r>
          </a:p>
          <a:p>
            <a:pPr>
              <a:defRPr/>
            </a:pPr>
            <a:r>
              <a:rPr lang="ru-RU" dirty="0" smtClean="0"/>
              <a:t>Литература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Приложение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4000" b="1" i="1" dirty="0">
              <a:latin typeface="Comic Sans MS"/>
              <a:ea typeface="Calibri"/>
              <a:cs typeface="Times New Roman"/>
            </a:endParaRPr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727200"/>
          </a:xfrm>
        </p:spPr>
        <p:txBody>
          <a:bodyPr/>
          <a:lstStyle/>
          <a:p>
            <a:pPr marL="228600" indent="449263" eaLnBrk="1" hangingPunct="1"/>
            <a:r>
              <a:rPr lang="ru-RU" altLang="ru-RU" b="1" i="1" dirty="0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Структура описания педагогического опыта</a:t>
            </a:r>
            <a:endParaRPr lang="ru-RU" altLang="ru-RU" b="1" i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292" name="Picture 4" descr="C:\Users\пользователь\Desktop\КартиНки\1373581049_school_accessories_0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573463"/>
            <a:ext cx="437038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0966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500063" y="2205038"/>
            <a:ext cx="4648200" cy="3921125"/>
          </a:xfrm>
        </p:spPr>
        <p:txBody>
          <a:bodyPr/>
          <a:lstStyle/>
          <a:p>
            <a:pPr marL="228600" indent="449263" eaLnBrk="1" hangingPunct="1"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Что?   и   Для чего?</a:t>
            </a:r>
          </a:p>
          <a:p>
            <a:pPr marL="228600" indent="449263" eaLnBrk="1" hangingPunct="1"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Цель и средство ее достижения</a:t>
            </a:r>
          </a:p>
          <a:p>
            <a:pPr>
              <a:buFont typeface="Symbol" pitchFamily="18" charset="2"/>
              <a:buNone/>
              <a:defRPr/>
            </a:pPr>
            <a:r>
              <a:rPr lang="ru-RU" sz="2000" dirty="0" smtClean="0"/>
              <a:t> </a:t>
            </a:r>
            <a:endParaRPr lang="ru-RU" sz="2000" b="1" dirty="0" smtClean="0"/>
          </a:p>
          <a:p>
            <a:pPr>
              <a:buFont typeface="Symbol" pitchFamily="18" charset="2"/>
              <a:buNone/>
              <a:defRPr/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Тема опыта должна быть конкретна, понятна, лаконична и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актуальна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 pitchFamily="18" charset="2"/>
              <a:buNone/>
              <a:defRPr/>
            </a:pPr>
            <a:endParaRPr lang="ru-RU" sz="2800" b="1" dirty="0" smtClean="0"/>
          </a:p>
          <a:p>
            <a:pPr>
              <a:buFont typeface="Symbol" pitchFamily="18" charset="2"/>
              <a:buNone/>
              <a:defRPr/>
            </a:pPr>
            <a:endParaRPr lang="ru-RU" sz="2800" dirty="0" smtClean="0"/>
          </a:p>
          <a:p>
            <a:pPr marL="228600" indent="449263" eaLnBrk="1" hangingPunct="1">
              <a:defRPr/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449263" eaLnBrk="1" hangingPunct="1">
              <a:defRPr/>
            </a:pPr>
            <a:endParaRPr lang="ru-RU" altLang="ru-RU" dirty="0" smtClean="0"/>
          </a:p>
        </p:txBody>
      </p:sp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719138"/>
          </a:xfrm>
        </p:spPr>
        <p:txBody>
          <a:bodyPr rtlCol="0">
            <a:normAutofit fontScale="90000"/>
          </a:bodyPr>
          <a:lstStyle/>
          <a:p>
            <a:pPr marL="742950" indent="-51435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altLang="ru-RU" b="1" i="1" dirty="0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Наименование опыта</a:t>
            </a:r>
            <a:br>
              <a:rPr lang="ru-RU" altLang="ru-RU" b="1" i="1" dirty="0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endParaRPr lang="ru-RU" altLang="ru-RU" b="1" i="1" dirty="0" smtClean="0">
              <a:solidFill>
                <a:srgbClr val="7030A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316" name="Picture 5" descr="C:\Users\пользователь\Desktop\КартиНки\картинк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852738"/>
            <a:ext cx="36417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973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1"/>
          <p:cNvSpPr>
            <a:spLocks noGrp="1"/>
          </p:cNvSpPr>
          <p:nvPr>
            <p:ph idx="1"/>
          </p:nvPr>
        </p:nvSpPr>
        <p:spPr>
          <a:xfrm>
            <a:off x="684213" y="2420938"/>
            <a:ext cx="7991475" cy="3705225"/>
          </a:xfrm>
        </p:spPr>
        <p:txBody>
          <a:bodyPr/>
          <a:lstStyle/>
          <a:p>
            <a:r>
              <a:rPr lang="ru-RU" sz="2800" dirty="0" smtClean="0"/>
              <a:t>Что осуществляется (формирование, развитие, воспитание и пр.)</a:t>
            </a:r>
          </a:p>
          <a:p>
            <a:r>
              <a:rPr lang="ru-RU" sz="2800" dirty="0" smtClean="0"/>
              <a:t>Какой процесс (явление, качество и пр.) формируется, развивается…</a:t>
            </a:r>
          </a:p>
          <a:p>
            <a:r>
              <a:rPr lang="ru-RU" sz="2800" dirty="0" smtClean="0"/>
              <a:t>У кого (детей какого возраста, учащихся какого класса)</a:t>
            </a:r>
          </a:p>
          <a:p>
            <a:r>
              <a:rPr lang="ru-RU" sz="2800" dirty="0" smtClean="0"/>
              <a:t>Посредством чего или в процессе чего…</a:t>
            </a:r>
          </a:p>
        </p:txBody>
      </p:sp>
      <p:sp>
        <p:nvSpPr>
          <p:cNvPr id="14339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Требования к формулировке темы работы</a:t>
            </a:r>
          </a:p>
        </p:txBody>
      </p:sp>
    </p:spTree>
    <p:extLst>
      <p:ext uri="{BB962C8B-B14F-4D97-AF65-F5344CB8AC3E}">
        <p14:creationId xmlns="" xmlns:p14="http://schemas.microsoft.com/office/powerpoint/2010/main" val="3022322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85875" y="1143000"/>
            <a:ext cx="692943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spc="50" dirty="0">
                <a:ln w="11430"/>
                <a:solidFill>
                  <a:srgbClr val="002060"/>
                </a:solidFill>
                <a:latin typeface="Constantia" pitchFamily="18" charset="0"/>
                <a:cs typeface="Aharoni" pitchFamily="2" charset="-79"/>
              </a:rPr>
              <a:t>Представление опыта на тему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71688" y="5572125"/>
            <a:ext cx="37147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pc="50" dirty="0">
                <a:ln w="11430"/>
                <a:solidFill>
                  <a:srgbClr val="002060"/>
                </a:solidFill>
                <a:latin typeface="Constantia" pitchFamily="18" charset="0"/>
                <a:cs typeface="Aharoni" pitchFamily="2" charset="-79"/>
              </a:rPr>
              <a:t>Иванова Лариса Павловна,</a:t>
            </a:r>
          </a:p>
          <a:p>
            <a:pPr>
              <a:defRPr/>
            </a:pPr>
            <a:r>
              <a:rPr lang="ru-RU" spc="50" dirty="0">
                <a:ln w="11430"/>
                <a:solidFill>
                  <a:srgbClr val="002060"/>
                </a:solidFill>
                <a:latin typeface="Constantia" pitchFamily="18" charset="0"/>
                <a:cs typeface="Aharoni" pitchFamily="2" charset="-79"/>
              </a:rPr>
              <a:t> учитель ОБЖ, </a:t>
            </a:r>
          </a:p>
          <a:p>
            <a:pPr>
              <a:defRPr/>
            </a:pPr>
            <a:r>
              <a:rPr lang="ru-RU" spc="50" dirty="0">
                <a:ln w="11430"/>
                <a:solidFill>
                  <a:srgbClr val="002060"/>
                </a:solidFill>
                <a:latin typeface="Constantia" pitchFamily="18" charset="0"/>
                <a:cs typeface="Aharoni" pitchFamily="2" charset="-79"/>
              </a:rPr>
              <a:t>высшая категория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214313"/>
            <a:ext cx="8215312" cy="777875"/>
          </a:xfrm>
          <a:prstGeom prst="roundRect">
            <a:avLst>
              <a:gd name="adj" fmla="val 29245"/>
            </a:avLst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t" hangingPunct="0">
              <a:defRPr/>
            </a:pPr>
            <a:r>
              <a:rPr lang="ru-RU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Муниципальное бюджетное общеобразовательное учреждение Серебровская основная общеобразовательная школа</a:t>
            </a:r>
            <a:endParaRPr lang="ru-RU" b="1" dirty="0">
              <a:solidFill>
                <a:srgbClr val="002060"/>
              </a:solidFill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6149" name="Picture 5" descr="C:\Users\Proffi\Desktop\photofacefun_com_1565937600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428596" y="4857760"/>
            <a:ext cx="1361562" cy="1625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85750" y="1857375"/>
            <a:ext cx="8429625" cy="2776538"/>
          </a:xfrm>
          <a:prstGeom prst="roundRect">
            <a:avLst>
              <a:gd name="adj" fmla="val 29245"/>
            </a:avLst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cs typeface="Aharoni" pitchFamily="2" charset="-79"/>
              </a:rPr>
              <a:t>«Развитие </a:t>
            </a:r>
            <a:r>
              <a:rPr lang="en-US" sz="2400" b="1" spc="50" dirty="0">
                <a:ln w="11430"/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cs typeface="Aharoni" pitchFamily="2" charset="-79"/>
              </a:rPr>
              <a:t>soft</a:t>
            </a:r>
            <a:r>
              <a:rPr lang="ru-RU" sz="2400" b="1" spc="50" dirty="0">
                <a:ln w="11430"/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cs typeface="Aharoni" pitchFamily="2" charset="-79"/>
              </a:rPr>
              <a:t>-компетенций обучающихся</a:t>
            </a:r>
          </a:p>
          <a:p>
            <a:pPr algn="ctr">
              <a:defRPr/>
            </a:pPr>
            <a:r>
              <a:rPr lang="ru-RU" sz="2400" b="1" spc="50" dirty="0">
                <a:ln w="11430"/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cs typeface="Aharoni" pitchFamily="2" charset="-79"/>
              </a:rPr>
              <a:t> через использование технологии </a:t>
            </a:r>
            <a:r>
              <a:rPr lang="en-US" sz="2400" b="1" spc="50" dirty="0" err="1">
                <a:ln w="11430"/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cs typeface="Aharoni" pitchFamily="2" charset="-79"/>
              </a:rPr>
              <a:t>eduScrum</a:t>
            </a:r>
            <a:r>
              <a:rPr lang="en-US" sz="2400" b="1" spc="50" dirty="0">
                <a:ln w="11430"/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cs typeface="Aharoni" pitchFamily="2" charset="-79"/>
              </a:rPr>
              <a:t> </a:t>
            </a:r>
          </a:p>
          <a:p>
            <a:pPr algn="ctr">
              <a:defRPr/>
            </a:pPr>
            <a:r>
              <a:rPr lang="ru-RU" sz="2400" b="1" spc="50" dirty="0">
                <a:ln w="11430"/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cs typeface="Aharoni" pitchFamily="2" charset="-79"/>
              </a:rPr>
              <a:t>на уроках основы безопасности жизнедеятельности </a:t>
            </a:r>
          </a:p>
          <a:p>
            <a:pPr algn="ctr">
              <a:defRPr/>
            </a:pPr>
            <a:r>
              <a:rPr lang="ru-RU" sz="2400" b="1" spc="50" dirty="0">
                <a:ln w="11430"/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cs typeface="Aharoni" pitchFamily="2" charset="-79"/>
              </a:rPr>
              <a:t>в условиях основной общеобразовательной школы» </a:t>
            </a:r>
            <a:endParaRPr lang="ru-RU" b="1" dirty="0">
              <a:solidFill>
                <a:srgbClr val="002060"/>
              </a:solidFill>
              <a:latin typeface="Constant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065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7030A0"/>
                </a:solidFill>
                <a:latin typeface="Comic Sans MS"/>
                <a:ea typeface="Calibri"/>
                <a:cs typeface="Times New Roman"/>
              </a:rPr>
              <a:t>Условия возникновения и становления опыта.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>
          <a:xfrm>
            <a:off x="4787900" y="1989138"/>
            <a:ext cx="4111625" cy="639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3800" y="2132857"/>
            <a:ext cx="3824288" cy="3950444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 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Результаты мониторинга;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Реализуемый методический комплект (УМК);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Особенности детей;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Тип учреждения;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Социальная среда и т.д.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95288" y="1988841"/>
            <a:ext cx="4465637" cy="4177010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Что    </a:t>
            </a:r>
            <a:r>
              <a:rPr lang="ru-RU" b="1" dirty="0"/>
              <a:t>натолкнуло     на    идею    формирования    </a:t>
            </a:r>
            <a:r>
              <a:rPr lang="ru-RU" b="1" dirty="0" smtClean="0"/>
              <a:t>опыта? </a:t>
            </a:r>
            <a:endParaRPr lang="ru-RU" b="1" dirty="0"/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И</a:t>
            </a:r>
            <a:r>
              <a:rPr lang="ru-RU" dirty="0" smtClean="0"/>
              <a:t>зучение </a:t>
            </a:r>
            <a:r>
              <a:rPr lang="ru-RU" dirty="0"/>
              <a:t>методической литературы;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И</a:t>
            </a:r>
            <a:r>
              <a:rPr lang="ru-RU" dirty="0" smtClean="0"/>
              <a:t>зучение </a:t>
            </a:r>
            <a:r>
              <a:rPr lang="ru-RU" dirty="0"/>
              <a:t>опыта коллег;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К</a:t>
            </a:r>
            <a:r>
              <a:rPr lang="ru-RU" dirty="0" smtClean="0"/>
              <a:t>урсовая </a:t>
            </a:r>
            <a:r>
              <a:rPr lang="ru-RU" dirty="0"/>
              <a:t>подготовка;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А</a:t>
            </a:r>
            <a:r>
              <a:rPr lang="ru-RU" dirty="0" smtClean="0"/>
              <a:t>ктивное </a:t>
            </a:r>
            <a:r>
              <a:rPr lang="ru-RU" dirty="0"/>
              <a:t>участие в муниципальной методической работе;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И</a:t>
            </a:r>
            <a:r>
              <a:rPr lang="ru-RU" dirty="0" smtClean="0"/>
              <a:t>нновационная </a:t>
            </a:r>
            <a:r>
              <a:rPr lang="ru-RU" dirty="0"/>
              <a:t>деятельность и т.д.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2676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1231</Words>
  <Application>Microsoft Office PowerPoint</Application>
  <PresentationFormat>Экран (4:3)</PresentationFormat>
  <Paragraphs>216</Paragraphs>
  <Slides>32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Лист Microsoft Office Excel 97-2003</vt:lpstr>
      <vt:lpstr>Требования к обобщению педагогического опыта педагога</vt:lpstr>
      <vt:lpstr>Слайд 2</vt:lpstr>
      <vt:lpstr> педагогический опыт</vt:lpstr>
      <vt:lpstr> ЭТАПЫ РАБОТЫ ПЕДАГОГА  НАД ОБОБЩЕНИЕМ ОПЫТА </vt:lpstr>
      <vt:lpstr>Структура описания педагогического опыта</vt:lpstr>
      <vt:lpstr> Наименование опыта </vt:lpstr>
      <vt:lpstr>Требования к формулировке темы работы</vt:lpstr>
      <vt:lpstr>Слайд 8</vt:lpstr>
      <vt:lpstr>Условия возникновения и становления опыта.</vt:lpstr>
      <vt:lpstr>Слайд 10</vt:lpstr>
      <vt:lpstr>Актуальность  опыта.</vt:lpstr>
      <vt:lpstr>Слайд 12</vt:lpstr>
      <vt:lpstr>Теоретическая база опыта. </vt:lpstr>
      <vt:lpstr>Слайд 14</vt:lpstr>
      <vt:lpstr>Слайд 15</vt:lpstr>
      <vt:lpstr>Слайд 16</vt:lpstr>
      <vt:lpstr>Ведущая педагогическая идея </vt:lpstr>
      <vt:lpstr> Новизна опыта </vt:lpstr>
      <vt:lpstr> Технология опыта </vt:lpstr>
      <vt:lpstr>Цель и задачи </vt:lpstr>
      <vt:lpstr>Пример</vt:lpstr>
      <vt:lpstr>Слайд 22</vt:lpstr>
      <vt:lpstr>Слайд 23</vt:lpstr>
      <vt:lpstr>Требования к описанию технологии </vt:lpstr>
      <vt:lpstr>Слайд 25</vt:lpstr>
      <vt:lpstr>Слайд 26</vt:lpstr>
      <vt:lpstr>Слайд 27</vt:lpstr>
      <vt:lpstr> Результативность опыта </vt:lpstr>
      <vt:lpstr>Слайд 29</vt:lpstr>
      <vt:lpstr>Слайд 30</vt:lpstr>
      <vt:lpstr> Адресная направленность </vt:lpstr>
      <vt:lpstr>СПИСОК ЛИТЕРАТУРЫ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к обобщению педагогического опыта педагога</dc:title>
  <dc:creator>Admin</dc:creator>
  <cp:lastModifiedBy>Admin</cp:lastModifiedBy>
  <cp:revision>16</cp:revision>
  <dcterms:created xsi:type="dcterms:W3CDTF">2021-08-17T11:28:54Z</dcterms:created>
  <dcterms:modified xsi:type="dcterms:W3CDTF">2021-10-28T09:04:54Z</dcterms:modified>
</cp:coreProperties>
</file>