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8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4" autoAdjust="0"/>
    <p:restoredTop sz="94660"/>
  </p:normalViewPr>
  <p:slideViewPr>
    <p:cSldViewPr snapToGrid="0">
      <p:cViewPr>
        <p:scale>
          <a:sx n="69" d="100"/>
          <a:sy n="69" d="100"/>
        </p:scale>
        <p:origin x="-144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творческие и эстетические навыки</c:v>
                </c:pt>
                <c:pt idx="1">
                  <c:v>интерактивные навыки</c:v>
                </c:pt>
                <c:pt idx="2">
                  <c:v>навыки безопасного поведения в сети Интернет</c:v>
                </c:pt>
                <c:pt idx="3">
                  <c:v>навыки критического анализа</c:v>
                </c:pt>
                <c:pt idx="4">
                  <c:v>навыки работы с информацией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12</c:v>
                </c:pt>
                <c:pt idx="2">
                  <c:v>11</c:v>
                </c:pt>
                <c:pt idx="3">
                  <c:v>12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9A-4CA3-9362-BF8896AB7F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творческие и эстетические навыки</c:v>
                </c:pt>
                <c:pt idx="1">
                  <c:v>интерактивные навыки</c:v>
                </c:pt>
                <c:pt idx="2">
                  <c:v>навыки безопасного поведения в сети Интернет</c:v>
                </c:pt>
                <c:pt idx="3">
                  <c:v>навыки критического анализа</c:v>
                </c:pt>
                <c:pt idx="4">
                  <c:v>навыки работы с информацией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19</c:v>
                </c:pt>
                <c:pt idx="3">
                  <c:v>20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9A-4CA3-9362-BF8896AB7F8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творческие и эстетические навыки</c:v>
                </c:pt>
                <c:pt idx="1">
                  <c:v>интерактивные навыки</c:v>
                </c:pt>
                <c:pt idx="2">
                  <c:v>навыки безопасного поведения в сети Интернет</c:v>
                </c:pt>
                <c:pt idx="3">
                  <c:v>навыки критического анализа</c:v>
                </c:pt>
                <c:pt idx="4">
                  <c:v>навыки работы с информацией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9A-4CA3-9362-BF8896AB7F82}"/>
            </c:ext>
          </c:extLst>
        </c:ser>
        <c:gapWidth val="219"/>
        <c:overlap val="-27"/>
        <c:axId val="37317248"/>
        <c:axId val="37339520"/>
      </c:barChart>
      <c:catAx>
        <c:axId val="37317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39520"/>
        <c:crosses val="autoZero"/>
        <c:auto val="1"/>
        <c:lblAlgn val="ctr"/>
        <c:lblOffset val="100"/>
      </c:catAx>
      <c:valAx>
        <c:axId val="373395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wordArtVert"/>
              <a:lstStyle/>
              <a:p>
                <a:pPr>
                  <a:defRPr sz="1400"/>
                </a:pPr>
                <a:r>
                  <a:rPr lang="ru-RU" sz="1400"/>
                  <a:t>Баллы</a:t>
                </a:r>
              </a:p>
            </c:rich>
          </c:tx>
          <c:layout>
            <c:manualLayout>
              <c:xMode val="edge"/>
              <c:yMode val="edge"/>
              <c:x val="1.824408531486367E-2"/>
              <c:y val="0.25571742479295362"/>
            </c:manualLayout>
          </c:layout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1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74FE-E4D6-4E65-8963-A94E2B103F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038A-AFE4-4ED8-91B3-0E984C682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74FE-E4D6-4E65-8963-A94E2B103F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038A-AFE4-4ED8-91B3-0E984C682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74FE-E4D6-4E65-8963-A94E2B103F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038A-AFE4-4ED8-91B3-0E984C682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74FE-E4D6-4E65-8963-A94E2B103F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038A-AFE4-4ED8-91B3-0E984C682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74FE-E4D6-4E65-8963-A94E2B103F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038A-AFE4-4ED8-91B3-0E984C682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74FE-E4D6-4E65-8963-A94E2B103F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038A-AFE4-4ED8-91B3-0E984C682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74FE-E4D6-4E65-8963-A94E2B103F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038A-AFE4-4ED8-91B3-0E984C682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74FE-E4D6-4E65-8963-A94E2B103F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038A-AFE4-4ED8-91B3-0E984C682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74FE-E4D6-4E65-8963-A94E2B103F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038A-AFE4-4ED8-91B3-0E984C682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74FE-E4D6-4E65-8963-A94E2B103F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038A-AFE4-4ED8-91B3-0E984C682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74FE-E4D6-4E65-8963-A94E2B103F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038A-AFE4-4ED8-91B3-0E984C682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74FE-E4D6-4E65-8963-A94E2B103F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0038A-AFE4-4ED8-91B3-0E984C682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4351" y="3309561"/>
            <a:ext cx="6543991" cy="1915582"/>
          </a:xfrm>
        </p:spPr>
        <p:txBody>
          <a:bodyPr>
            <a:noAutofit/>
          </a:bodyPr>
          <a:lstStyle/>
          <a:p>
            <a:pPr algn="l"/>
            <a:r>
              <a:rPr lang="ru-RU" sz="2200" b="1" i="1" u="sng" dirty="0"/>
              <a:t>Педагогический опыт по теме:</a:t>
            </a:r>
            <a:r>
              <a:rPr lang="ru-RU" sz="2200" b="1" u="sng" dirty="0"/>
              <a:t/>
            </a:r>
            <a:br>
              <a:rPr lang="ru-RU" sz="2200" b="1" u="sng" dirty="0"/>
            </a:br>
            <a:r>
              <a:rPr lang="ru-RU" sz="2200" b="1" dirty="0"/>
              <a:t>«ФОРМИРОВАНИЕ МЕДИА-ИНФОРМАЦИОННОЙ ГРАМОТНОСТИ ВОСПИТАННИКОВ ПРЕСС-ЦЕНТРА В УСЛОВИЯХ ДОПОЛНИТЕЛЬНОГО ОБРАЗОВАНИЯ  ЧЕРЕЗ ПОГРУЖЕНИЕ В ЕДИНОЕ МЕДИАПРОСТРАНСТВО»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7462" y="5118539"/>
            <a:ext cx="7735614" cy="1513489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/>
              <a:t>педагог </a:t>
            </a:r>
            <a:r>
              <a:rPr lang="ru-RU" dirty="0" err="1"/>
              <a:t>допобразования</a:t>
            </a:r>
            <a:r>
              <a:rPr lang="ru-RU" dirty="0"/>
              <a:t> </a:t>
            </a:r>
          </a:p>
          <a:p>
            <a:pPr algn="r"/>
            <a:r>
              <a:rPr lang="ru-RU" dirty="0"/>
              <a:t>МАО ДО ЦТ «Апельсин»</a:t>
            </a:r>
          </a:p>
          <a:p>
            <a:pPr algn="r"/>
            <a:r>
              <a:rPr lang="ru-RU" b="1" dirty="0"/>
              <a:t>Труфанова Инна Эдуардовна, </a:t>
            </a:r>
          </a:p>
          <a:p>
            <a:pPr algn="r"/>
            <a:r>
              <a:rPr lang="ru-RU" dirty="0"/>
              <a:t>высшая квалификационная категория</a:t>
            </a:r>
          </a:p>
          <a:p>
            <a:r>
              <a:rPr lang="ru-RU" dirty="0"/>
              <a:t>Камешково, 2019</a:t>
            </a:r>
          </a:p>
          <a:p>
            <a:pPr algn="r"/>
            <a:endParaRPr lang="ru-RU" dirty="0"/>
          </a:p>
        </p:txBody>
      </p:sp>
      <p:pic>
        <p:nvPicPr>
          <p:cNvPr id="1026" name="Picture 2" descr="C:\Users\Admin\Desktop\2019 Опыт Пресс-центр\Фото к анкете\Труфанова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7422094" y="544013"/>
            <a:ext cx="1217536" cy="1807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2034"/>
          </a:xfrm>
        </p:spPr>
        <p:txBody>
          <a:bodyPr/>
          <a:lstStyle/>
          <a:p>
            <a:r>
              <a:rPr lang="ru-RU" dirty="0"/>
              <a:t>Интернет пространство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ABA329B-73A3-4001-AE86-79A6F1D3D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1520">
            <a:off x="277428" y="1556781"/>
            <a:ext cx="4482973" cy="2521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8FBE2037-76CD-4FB5-A62B-DCFD679EC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3064">
            <a:off x="277429" y="3944544"/>
            <a:ext cx="4482972" cy="2521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3D04A162-E09E-4819-9A0D-904BB4D3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94" y="1366622"/>
            <a:ext cx="4046240" cy="2170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9A0803FA-DEBE-4BBB-B96C-0DA808B03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80" y="1760310"/>
            <a:ext cx="4073960" cy="2301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8B436CBC-F241-4028-8CA1-8B46D19B5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55" y="2282434"/>
            <a:ext cx="4225108" cy="2387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0847893D-4757-4544-9F78-065802133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066" y="2765266"/>
            <a:ext cx="4433284" cy="2504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="" xmlns:a16="http://schemas.microsoft.com/office/drawing/2014/main" id="{6535BE0C-DE33-4623-A137-9C9E243CF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850" y="3215822"/>
            <a:ext cx="4490409" cy="2537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="" xmlns:a16="http://schemas.microsoft.com/office/drawing/2014/main" id="{1E46C71E-7CF2-4BD9-87DD-AC9E6926D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43" y="3662243"/>
            <a:ext cx="4531026" cy="2560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="" xmlns:a16="http://schemas.microsoft.com/office/drawing/2014/main" id="{112B9A84-1784-41A2-BD4F-682514376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33" y="4076539"/>
            <a:ext cx="4566663" cy="2580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="" xmlns:a16="http://schemas.microsoft.com/office/drawing/2014/main" id="{004A32D8-4D91-48B7-9F25-A73EB8662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957">
            <a:off x="6234898" y="1762309"/>
            <a:ext cx="2330252" cy="4652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3254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Телевидение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44748"/>
            <a:ext cx="3943350" cy="3505200"/>
          </a:xfrm>
        </p:spPr>
        <p:txBody>
          <a:bodyPr>
            <a:normAutofit/>
          </a:bodyPr>
          <a:lstStyle/>
          <a:p>
            <a:r>
              <a:rPr lang="ru-RU" sz="3200" dirty="0"/>
              <a:t>Видеоролики социального, поздравительного или рекламного характера</a:t>
            </a:r>
          </a:p>
          <a:p>
            <a:r>
              <a:rPr lang="ru-RU" sz="3200" dirty="0" err="1"/>
              <a:t>Видеоновости</a:t>
            </a:r>
            <a:endParaRPr lang="ru-RU" sz="3200" dirty="0"/>
          </a:p>
          <a:p>
            <a:r>
              <a:rPr lang="ru-RU" sz="3200" dirty="0" err="1"/>
              <a:t>Блогерство</a:t>
            </a:r>
            <a:r>
              <a:rPr lang="ru-RU" sz="3200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679CB74-75B8-4E3F-A878-8C8C6E4695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8809" y="365126"/>
            <a:ext cx="3581615" cy="20146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220814C-9D3F-4DA0-85F4-B05B9CCFE7F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446933"/>
            <a:ext cx="3581615" cy="20146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1473" y="4564713"/>
            <a:ext cx="3657601" cy="205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583679" y="391886"/>
            <a:ext cx="2246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 smtClean="0">
                <a:solidFill>
                  <a:srgbClr val="FFFF00"/>
                </a:solidFill>
              </a:rPr>
              <a:t>Видеоновости</a:t>
            </a:r>
            <a:r>
              <a:rPr lang="ru-RU" b="1" dirty="0" smtClean="0">
                <a:solidFill>
                  <a:srgbClr val="FFFF00"/>
                </a:solidFill>
              </a:rPr>
              <a:t> лагеря «Дружба» 2017/№1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0274" y="1946366"/>
            <a:ext cx="30567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3175">
                  <a:noFill/>
                </a:ln>
                <a:solidFill>
                  <a:srgbClr val="FF0000"/>
                </a:solidFill>
              </a:rPr>
              <a:t>Корреспондент Клубничка</a:t>
            </a:r>
            <a:endParaRPr lang="ru-RU" b="1" dirty="0">
              <a:ln w="3175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4880" y="4062548"/>
            <a:ext cx="318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Дюдюка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Барбидонская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8126" y="2412275"/>
            <a:ext cx="350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FF00"/>
                </a:solidFill>
              </a:rPr>
              <a:t>«Все о чистоте в корпусах» 2017/№5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8756" y="6165669"/>
            <a:ext cx="139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MARISOLL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4537" y="4545875"/>
            <a:ext cx="342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Экскурсия по ЦТ «Апельсин»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9890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83" y="391887"/>
            <a:ext cx="5656217" cy="6114050"/>
          </a:xfrm>
        </p:spPr>
        <p:txBody>
          <a:bodyPr>
            <a:normAutofit/>
          </a:bodyPr>
          <a:lstStyle/>
          <a:p>
            <a:r>
              <a:rPr lang="ru-RU" sz="2400" dirty="0"/>
              <a:t>Интерактивная площадка </a:t>
            </a:r>
            <a:r>
              <a:rPr lang="ru-RU" sz="2400" dirty="0" err="1"/>
              <a:t>НЕкафе</a:t>
            </a:r>
            <a:r>
              <a:rPr lang="ru-RU" sz="2400" dirty="0"/>
              <a:t> </a:t>
            </a:r>
            <a:r>
              <a:rPr lang="ru-RU" sz="2400" dirty="0" err="1"/>
              <a:t>МяУ</a:t>
            </a:r>
            <a:r>
              <a:rPr lang="ru-RU" sz="2400" dirty="0"/>
              <a:t> </a:t>
            </a:r>
            <a:r>
              <a:rPr lang="ru-RU" sz="2400" dirty="0" smtClean="0"/>
              <a:t> (Место Ясного Ума)– </a:t>
            </a:r>
            <a:r>
              <a:rPr lang="ru-RU" sz="2400" dirty="0"/>
              <a:t>основа для работы </a:t>
            </a:r>
            <a:r>
              <a:rPr lang="ru-RU" sz="2400" b="1" dirty="0"/>
              <a:t>Дискуссионного клуба</a:t>
            </a:r>
            <a:r>
              <a:rPr lang="ru-RU" sz="2400" dirty="0"/>
              <a:t>. </a:t>
            </a: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Вопросы </a:t>
            </a:r>
            <a:r>
              <a:rPr lang="ru-RU" sz="2400" dirty="0"/>
              <a:t>для обсуждения: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«</a:t>
            </a:r>
            <a:r>
              <a:rPr lang="ru-RU" sz="2400" dirty="0"/>
              <a:t>Онлайн-игры: есть ли польза</a:t>
            </a:r>
            <a:r>
              <a:rPr lang="ru-RU" sz="2400" dirty="0" smtClean="0"/>
              <a:t>?»,</a:t>
            </a:r>
          </a:p>
          <a:p>
            <a:pPr>
              <a:buFontTx/>
              <a:buChar char="-"/>
            </a:pPr>
            <a:r>
              <a:rPr lang="ru-RU" sz="2400" dirty="0" smtClean="0"/>
              <a:t>«</a:t>
            </a:r>
            <a:r>
              <a:rPr lang="ru-RU" sz="2400" dirty="0"/>
              <a:t>Как сказать нет и не обидеть</a:t>
            </a:r>
            <a:r>
              <a:rPr lang="ru-RU" sz="2400" dirty="0" smtClean="0"/>
              <a:t>»,</a:t>
            </a:r>
          </a:p>
          <a:p>
            <a:pPr>
              <a:buFontTx/>
              <a:buChar char="-"/>
            </a:pPr>
            <a:r>
              <a:rPr lang="ru-RU" sz="2400" dirty="0" smtClean="0"/>
              <a:t>«</a:t>
            </a:r>
            <a:r>
              <a:rPr lang="ru-RU" sz="2400" dirty="0"/>
              <a:t>Глобализация: за и против</a:t>
            </a:r>
            <a:r>
              <a:rPr lang="ru-RU" sz="2400" dirty="0" smtClean="0"/>
              <a:t>», </a:t>
            </a:r>
          </a:p>
          <a:p>
            <a:pPr>
              <a:buFontTx/>
              <a:buChar char="-"/>
            </a:pPr>
            <a:r>
              <a:rPr lang="ru-RU" sz="2400" dirty="0" smtClean="0"/>
              <a:t>«</a:t>
            </a:r>
            <a:r>
              <a:rPr lang="ru-RU" sz="2400" dirty="0"/>
              <a:t>Хобби как профессия в будущем</a:t>
            </a:r>
            <a:r>
              <a:rPr lang="ru-RU" sz="2400" dirty="0" smtClean="0"/>
              <a:t>»,</a:t>
            </a:r>
          </a:p>
          <a:p>
            <a:pPr>
              <a:buFontTx/>
              <a:buChar char="-"/>
            </a:pPr>
            <a:r>
              <a:rPr lang="ru-RU" sz="2400" dirty="0" smtClean="0"/>
              <a:t>«</a:t>
            </a:r>
            <a:r>
              <a:rPr lang="ru-RU" sz="2400" dirty="0"/>
              <a:t>Тайм-менеджмент или как все успеть»</a:t>
            </a:r>
          </a:p>
          <a:p>
            <a:pPr>
              <a:buNone/>
            </a:pPr>
            <a:endParaRPr lang="ru-RU" sz="800" b="1" dirty="0" smtClean="0"/>
          </a:p>
          <a:p>
            <a:r>
              <a:rPr lang="ru-RU" sz="2400" b="1" dirty="0" err="1" smtClean="0"/>
              <a:t>Медиашкола</a:t>
            </a:r>
            <a:r>
              <a:rPr lang="ru-RU" sz="2400" b="1" dirty="0"/>
              <a:t>:</a:t>
            </a:r>
            <a:r>
              <a:rPr lang="ru-RU" sz="2400" dirty="0"/>
              <a:t> учиться и учить других</a:t>
            </a:r>
          </a:p>
          <a:p>
            <a:endParaRPr lang="ru-RU" sz="800" b="1" dirty="0" smtClean="0"/>
          </a:p>
          <a:p>
            <a:r>
              <a:rPr lang="ru-RU" sz="2400" b="1" dirty="0" smtClean="0"/>
              <a:t>Апельсиновая </a:t>
            </a:r>
            <a:r>
              <a:rPr lang="ru-RU" sz="2400" b="1" dirty="0"/>
              <a:t>почта </a:t>
            </a:r>
            <a:r>
              <a:rPr lang="ru-RU" sz="2400" dirty="0"/>
              <a:t>– организация обратной связи</a:t>
            </a:r>
          </a:p>
        </p:txBody>
      </p:sp>
      <p:pic>
        <p:nvPicPr>
          <p:cNvPr id="12292" name="Picture 4" descr="https://pp.userapi.com/c855220/v855220434/104a/oFkyCV_k-5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1854" y="3383280"/>
            <a:ext cx="2838616" cy="2838616"/>
          </a:xfrm>
          <a:prstGeom prst="rect">
            <a:avLst/>
          </a:prstGeom>
          <a:noFill/>
        </p:spPr>
      </p:pic>
      <p:pic>
        <p:nvPicPr>
          <p:cNvPr id="12290" name="Picture 2" descr="https://pp.userapi.com/c855220/v855220434/1080/FrrnoeutK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6887">
            <a:off x="5196863" y="984714"/>
            <a:ext cx="3490454" cy="2328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941629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Темы по медиаграмотности, включенные в программу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75692"/>
            <a:ext cx="7554058" cy="4079631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Социальные сети </a:t>
            </a:r>
          </a:p>
          <a:p>
            <a:pPr lvl="0"/>
            <a:r>
              <a:rPr lang="ru-RU" dirty="0"/>
              <a:t>Новостная грамотность </a:t>
            </a:r>
          </a:p>
          <a:p>
            <a:pPr lvl="0"/>
            <a:r>
              <a:rPr lang="ru-RU" dirty="0"/>
              <a:t>Почтовые сервисы </a:t>
            </a:r>
          </a:p>
          <a:p>
            <a:pPr lvl="0"/>
            <a:r>
              <a:rPr lang="ru-RU" dirty="0"/>
              <a:t>Облачные хранилища </a:t>
            </a:r>
          </a:p>
          <a:p>
            <a:pPr lvl="0"/>
            <a:r>
              <a:rPr lang="ru-RU" dirty="0"/>
              <a:t>Электронные финансы </a:t>
            </a:r>
          </a:p>
          <a:p>
            <a:pPr lvl="0"/>
            <a:r>
              <a:rPr lang="ru-RU" dirty="0"/>
              <a:t>Родительский контроль </a:t>
            </a:r>
          </a:p>
          <a:p>
            <a:pPr lvl="0"/>
            <a:r>
              <a:rPr lang="ru-RU" dirty="0"/>
              <a:t>Медиа экология </a:t>
            </a:r>
          </a:p>
          <a:p>
            <a:pPr lvl="0"/>
            <a:r>
              <a:rPr lang="ru-RU" dirty="0"/>
              <a:t>Медиа безопасность </a:t>
            </a:r>
          </a:p>
        </p:txBody>
      </p:sp>
      <p:pic>
        <p:nvPicPr>
          <p:cNvPr id="2050" name="Picture 2" descr="C:\Users\Admin\Pictures\2019-03-20 1\1 001.jpg"/>
          <p:cNvPicPr>
            <a:picLocks noChangeAspect="1" noChangeArrowheads="1"/>
          </p:cNvPicPr>
          <p:nvPr/>
        </p:nvPicPr>
        <p:blipFill>
          <a:blip r:embed="rId3" cstate="print"/>
          <a:srcRect r="7245" b="30607"/>
          <a:stretch>
            <a:fillRect/>
          </a:stretch>
        </p:blipFill>
        <p:spPr bwMode="auto">
          <a:xfrm rot="432898">
            <a:off x="4757520" y="1945613"/>
            <a:ext cx="3788863" cy="3891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522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729" y="365126"/>
            <a:ext cx="8552329" cy="889933"/>
          </a:xfrm>
        </p:spPr>
        <p:txBody>
          <a:bodyPr>
            <a:normAutofit/>
          </a:bodyPr>
          <a:lstStyle/>
          <a:p>
            <a:r>
              <a:rPr lang="ru-RU" dirty="0"/>
              <a:t>Методы работы с информацией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8588" y="1649506"/>
            <a:ext cx="3729318" cy="37472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Анализ газетной статьи.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Анализ </a:t>
            </a:r>
            <a:r>
              <a:rPr lang="ru-RU" dirty="0" err="1" smtClean="0">
                <a:solidFill>
                  <a:schemeClr val="tx1"/>
                </a:solidFill>
              </a:rPr>
              <a:t>медиатекста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Работа с электронным текстом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Инсценирование произведений, а также чтение по ролям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Использование исследовательской и проектной деятельности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Поиск ответа на проблемный вопрос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Ролевые игры 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46494" y="1631575"/>
            <a:ext cx="4374777" cy="37472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Написание обучающих изложений (подробное, выборочное, сжатое изложение)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Обучение написанию собственных текстов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Составление лингвистических сказок, рассказов на предложенные сюжеты, сочинения-миниатюры на предложенные темы, стихотворения, </a:t>
            </a:r>
            <a:r>
              <a:rPr lang="ru-RU" dirty="0" err="1" smtClean="0">
                <a:solidFill>
                  <a:schemeClr val="tx1"/>
                </a:solidFill>
              </a:rPr>
              <a:t>синквейны</a:t>
            </a:r>
            <a:r>
              <a:rPr lang="ru-RU" dirty="0" smtClean="0">
                <a:solidFill>
                  <a:schemeClr val="tx1"/>
                </a:solidFill>
              </a:rPr>
              <a:t>, буриме и т. д. А также кроссворды и пазлы определенного содержания.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Работа со словарями 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12894" y="5898776"/>
            <a:ext cx="4464424" cy="502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кластер, </a:t>
            </a:r>
            <a:r>
              <a:rPr lang="ru-RU" sz="2000" dirty="0" err="1" smtClean="0"/>
              <a:t>инсерт</a:t>
            </a:r>
            <a:r>
              <a:rPr lang="ru-RU" sz="2000" dirty="0" smtClean="0"/>
              <a:t>, смысловое чтение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3083" y="1138533"/>
            <a:ext cx="390861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с текстами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46167" y="1120606"/>
            <a:ext cx="36503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Развитие грамотности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4024" y="5351947"/>
            <a:ext cx="55983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азвитие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критического мышления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814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047853" cy="1568177"/>
          </a:xfrm>
        </p:spPr>
        <p:txBody>
          <a:bodyPr>
            <a:normAutofit/>
          </a:bodyPr>
          <a:lstStyle/>
          <a:p>
            <a:r>
              <a:rPr lang="ru-RU" dirty="0"/>
              <a:t>Работа с семьей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562" y="1927654"/>
            <a:ext cx="3817496" cy="4368643"/>
          </a:xfrm>
        </p:spPr>
        <p:txBody>
          <a:bodyPr>
            <a:normAutofit lnSpcReduction="10000"/>
          </a:bodyPr>
          <a:lstStyle/>
          <a:p>
            <a:r>
              <a:rPr lang="ru-RU" sz="2600" dirty="0"/>
              <a:t>Занятия с родителями («Компьютерная мистерия», «</a:t>
            </a:r>
            <a:r>
              <a:rPr lang="ru-RU" sz="2600" dirty="0" err="1"/>
              <a:t>Киберсоциализация</a:t>
            </a:r>
            <a:r>
              <a:rPr lang="ru-RU" sz="2600" dirty="0"/>
              <a:t> в современном мире»)</a:t>
            </a:r>
          </a:p>
          <a:p>
            <a:r>
              <a:rPr lang="ru-RU" sz="2600" dirty="0"/>
              <a:t>Распространение буклетов и памяток</a:t>
            </a:r>
          </a:p>
          <a:p>
            <a:r>
              <a:rPr lang="ru-RU" sz="2600" dirty="0"/>
              <a:t>Статьи в «</a:t>
            </a:r>
            <a:r>
              <a:rPr lang="ru-RU" sz="2600" dirty="0" err="1"/>
              <a:t>Апельсин.Ке</a:t>
            </a:r>
            <a:r>
              <a:rPr lang="ru-RU" sz="2600" dirty="0" smtClean="0"/>
              <a:t>»</a:t>
            </a:r>
          </a:p>
          <a:p>
            <a:r>
              <a:rPr lang="ru-RU" sz="2600" dirty="0" smtClean="0"/>
              <a:t>Участие в конкурсах и анкетировании через Апельсиновую почту</a:t>
            </a:r>
            <a:endParaRPr lang="ru-RU" sz="2600" dirty="0"/>
          </a:p>
        </p:txBody>
      </p:sp>
      <p:pic>
        <p:nvPicPr>
          <p:cNvPr id="9217" name="Рисунок 1" descr="C:\Users\Admin\YandexDisk\Апельсин.Ка\2017-18 архив\Безоп интер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8119" y="231265"/>
            <a:ext cx="3095895" cy="437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Рисунок 2" descr="C:\Users\Admin\YandexDisk\Апельсин.Ка\Безопасный интернет.jpg"/>
          <p:cNvPicPr>
            <a:picLocks noChangeAspect="1" noChangeArrowheads="1"/>
          </p:cNvPicPr>
          <p:nvPr/>
        </p:nvPicPr>
        <p:blipFill>
          <a:blip r:embed="rId4" cstate="print"/>
          <a:srcRect r="48833"/>
          <a:stretch>
            <a:fillRect/>
          </a:stretch>
        </p:blipFill>
        <p:spPr bwMode="auto">
          <a:xfrm rot="1170095">
            <a:off x="5530640" y="2505368"/>
            <a:ext cx="2772313" cy="382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9503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4876800" cy="1408256"/>
          </a:xfrm>
        </p:spPr>
        <p:txBody>
          <a:bodyPr>
            <a:normAutofit/>
          </a:bodyPr>
          <a:lstStyle/>
          <a:p>
            <a:r>
              <a:rPr lang="ru-RU" dirty="0" smtClean="0"/>
              <a:t>Диагностики </a:t>
            </a:r>
            <a:r>
              <a:rPr lang="ru-RU" dirty="0"/>
              <a:t>результативности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131" y="1939636"/>
            <a:ext cx="4992128" cy="46341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входящая анкета для диагностирования уровня владения медиа технологиями детей, приходящих в «Пресс-центр», </a:t>
            </a:r>
          </a:p>
          <a:p>
            <a:r>
              <a:rPr lang="ru-RU" dirty="0"/>
              <a:t>лист наблюдения «Оценка уровня медиаграмотности», </a:t>
            </a:r>
          </a:p>
          <a:p>
            <a:r>
              <a:rPr lang="ru-RU" dirty="0" err="1" smtClean="0"/>
              <a:t>Медиадневник</a:t>
            </a:r>
            <a:r>
              <a:rPr lang="ru-RU" dirty="0" smtClean="0"/>
              <a:t>, </a:t>
            </a:r>
            <a:endParaRPr lang="ru-RU" dirty="0"/>
          </a:p>
          <a:p>
            <a:r>
              <a:rPr lang="ru-RU" dirty="0" err="1" smtClean="0"/>
              <a:t>Медиабиография</a:t>
            </a:r>
            <a:endParaRPr lang="ru-RU" dirty="0"/>
          </a:p>
          <a:p>
            <a:r>
              <a:rPr lang="ru-RU" dirty="0"/>
              <a:t>анкета «Оценка навыков медиаграмотности».</a:t>
            </a:r>
          </a:p>
        </p:txBody>
      </p:sp>
      <p:pic>
        <p:nvPicPr>
          <p:cNvPr id="3075" name="Picture 3" descr="C:\Users\Admin\Pictures\2019-03-20 3\3 001.jpg"/>
          <p:cNvPicPr>
            <a:picLocks noChangeAspect="1" noChangeArrowheads="1"/>
          </p:cNvPicPr>
          <p:nvPr/>
        </p:nvPicPr>
        <p:blipFill>
          <a:blip r:embed="rId3" cstate="print"/>
          <a:srcRect r="5794"/>
          <a:stretch>
            <a:fillRect/>
          </a:stretch>
        </p:blipFill>
        <p:spPr bwMode="auto">
          <a:xfrm rot="5400000">
            <a:off x="5822440" y="3345744"/>
            <a:ext cx="2463859" cy="3590835"/>
          </a:xfrm>
          <a:prstGeom prst="rect">
            <a:avLst/>
          </a:prstGeom>
          <a:noFill/>
        </p:spPr>
      </p:pic>
      <p:pic>
        <p:nvPicPr>
          <p:cNvPr id="3074" name="Picture 2" descr="C:\Users\Admin\Pictures\2019-03-20 2\2 001.jpg"/>
          <p:cNvPicPr>
            <a:picLocks noChangeAspect="1" noChangeArrowheads="1"/>
          </p:cNvPicPr>
          <p:nvPr/>
        </p:nvPicPr>
        <p:blipFill>
          <a:blip r:embed="rId4" cstate="print"/>
          <a:srcRect r="4372"/>
          <a:stretch>
            <a:fillRect/>
          </a:stretch>
        </p:blipFill>
        <p:spPr bwMode="auto">
          <a:xfrm rot="339702">
            <a:off x="5804338" y="267166"/>
            <a:ext cx="2625795" cy="3769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165627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354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Диагностика сформированности навыков </a:t>
            </a:r>
            <a:r>
              <a:rPr lang="ru-RU" dirty="0" err="1" smtClean="0"/>
              <a:t>медиаграмотности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28650" y="1717674"/>
          <a:ext cx="7975023" cy="382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0182861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874" y="669926"/>
            <a:ext cx="8862645" cy="1325563"/>
          </a:xfrm>
        </p:spPr>
        <p:txBody>
          <a:bodyPr/>
          <a:lstStyle/>
          <a:p>
            <a:r>
              <a:rPr lang="ru-RU" dirty="0"/>
              <a:t>Рост разнообразия медиапродуктов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0677D66-E863-408A-A88C-2CD7E1ED2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45" y="2708957"/>
            <a:ext cx="9292148" cy="33355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74072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345132" cy="1020329"/>
          </a:xfrm>
        </p:spPr>
        <p:txBody>
          <a:bodyPr/>
          <a:lstStyle/>
          <a:p>
            <a:r>
              <a:rPr lang="ru-RU" dirty="0"/>
              <a:t>Достижения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474" y="1302327"/>
            <a:ext cx="5805054" cy="52231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3 место в областном этапе Всероссийской </a:t>
            </a:r>
            <a:r>
              <a:rPr lang="ru-RU" dirty="0" err="1"/>
              <a:t>медиашколы</a:t>
            </a:r>
            <a:r>
              <a:rPr lang="ru-RU" dirty="0"/>
              <a:t> РДШ</a:t>
            </a:r>
          </a:p>
          <a:p>
            <a:r>
              <a:rPr lang="ru-RU" dirty="0"/>
              <a:t>победитель муниципального этапа «Школьный блогер»</a:t>
            </a:r>
          </a:p>
          <a:p>
            <a:r>
              <a:rPr lang="ru-RU" dirty="0"/>
              <a:t>победитель 3 этапа Всероссийского конкурса «Юные фермеры» и автоматический участник </a:t>
            </a:r>
            <a:r>
              <a:rPr lang="ru-RU" dirty="0" err="1"/>
              <a:t>ЗимФеста</a:t>
            </a:r>
            <a:r>
              <a:rPr lang="ru-RU" dirty="0"/>
              <a:t> РДШ</a:t>
            </a:r>
          </a:p>
          <a:p>
            <a:r>
              <a:rPr lang="ru-RU" dirty="0"/>
              <a:t>1 место в региональном этапе Всероссийского конкурса социальной рекламы антинаркотической  направленности (видеоролик)</a:t>
            </a:r>
          </a:p>
          <a:p>
            <a:r>
              <a:rPr lang="ru-RU" dirty="0"/>
              <a:t>победитель Всероссийского конкурса сочинений «Золотое перо».</a:t>
            </a:r>
          </a:p>
          <a:p>
            <a:r>
              <a:rPr lang="ru-RU" dirty="0"/>
              <a:t>1 место в областном конкурсе видеороликов, посвященном Международному дню борьбы с коррупцией.</a:t>
            </a:r>
          </a:p>
        </p:txBody>
      </p:sp>
      <p:pic>
        <p:nvPicPr>
          <p:cNvPr id="4098" name="Picture 2" descr="2018 Диплом 3 ст Медиашко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3946">
            <a:off x="6393097" y="443346"/>
            <a:ext cx="2322856" cy="328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1" descr="https://pp.userapi.com/c846522/v846522849/1ada2f/c2kkJxg6jP0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 rot="11476820">
            <a:off x="6014260" y="3258720"/>
            <a:ext cx="2285227" cy="324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854666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331" y="504196"/>
            <a:ext cx="8460828" cy="1334814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i="1" dirty="0">
                <a:solidFill>
                  <a:srgbClr val="FF0000"/>
                </a:solidFill>
              </a:rPr>
              <a:t>«Для того чтобы жить в современном обществе 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нужно быть медиаграмотным» </a:t>
            </a:r>
            <a:r>
              <a:rPr lang="ru-RU" sz="2800" i="1" dirty="0">
                <a:solidFill>
                  <a:srgbClr val="FF0000"/>
                </a:solidFill>
              </a:rPr>
              <a:t/>
            </a:r>
            <a:br>
              <a:rPr lang="ru-RU" sz="2800" i="1" dirty="0">
                <a:solidFill>
                  <a:srgbClr val="FF0000"/>
                </a:solidFill>
              </a:rPr>
            </a:br>
            <a:r>
              <a:rPr lang="ru-RU" sz="2800" i="1" dirty="0">
                <a:solidFill>
                  <a:srgbClr val="FF0000"/>
                </a:solidFill>
              </a:rPr>
              <a:t>Маршалл </a:t>
            </a:r>
            <a:r>
              <a:rPr lang="ru-RU" sz="2800" i="1" dirty="0" err="1">
                <a:solidFill>
                  <a:srgbClr val="FF0000"/>
                </a:solidFill>
              </a:rPr>
              <a:t>Маклюэн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4560" y="2377441"/>
            <a:ext cx="648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/>
              <a:t>Создание системы развития медиаграмотности подростков через вовлечение их в модель многофункциональной системы информационно-медийного взаимодействия становится все более востребованным.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522" y="1632857"/>
            <a:ext cx="1537283" cy="445589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130" y="624206"/>
            <a:ext cx="7886700" cy="1325563"/>
          </a:xfrm>
        </p:spPr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690" y="2069465"/>
            <a:ext cx="56959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целенаправленная педагогическая работа в условиях единого медиапространства способствует формированию медиаграмотности обучающихся</a:t>
            </a:r>
          </a:p>
        </p:txBody>
      </p:sp>
      <p:pic>
        <p:nvPicPr>
          <p:cNvPr id="6" name="Picture 4" descr="https://ya-webdesign.com/images/stick-figure-thinking-png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2829" y="548641"/>
            <a:ext cx="4044081" cy="5882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63085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64179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Адресная направленность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630" y="1553592"/>
            <a:ext cx="7917084" cy="475843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педагогам дополнительного образования, </a:t>
            </a:r>
          </a:p>
          <a:p>
            <a:r>
              <a:rPr lang="ru-RU" dirty="0"/>
              <a:t>преподавателям общеобразовательных организаций, </a:t>
            </a:r>
          </a:p>
          <a:p>
            <a:r>
              <a:rPr lang="ru-RU" dirty="0"/>
              <a:t>педагогам-организаторам, </a:t>
            </a:r>
          </a:p>
          <a:p>
            <a:r>
              <a:rPr lang="ru-RU" dirty="0"/>
              <a:t>вожатым, </a:t>
            </a:r>
          </a:p>
          <a:p>
            <a:r>
              <a:rPr lang="ru-RU" dirty="0"/>
              <a:t>студентам </a:t>
            </a:r>
          </a:p>
          <a:p>
            <a:r>
              <a:rPr lang="ru-RU" dirty="0"/>
              <a:t>другим специалистам детских образовательных учреждений, общественных </a:t>
            </a:r>
            <a:r>
              <a:rPr lang="ru-RU" dirty="0" smtClean="0"/>
              <a:t>движений</a:t>
            </a:r>
            <a:endParaRPr lang="ru-RU" dirty="0"/>
          </a:p>
          <a:p>
            <a:pPr marL="0" indent="0" algn="ctr">
              <a:buNone/>
            </a:pPr>
            <a:r>
              <a:rPr lang="ru-RU" sz="3000" i="1" dirty="0">
                <a:solidFill>
                  <a:schemeClr val="accent1">
                    <a:lumMod val="75000"/>
                  </a:schemeClr>
                </a:solidFill>
              </a:rPr>
              <a:t>заинтересованных в прямом вовлечении подростков в информационно-медийную деятельность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33140638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189A7E84-856A-407C-B414-B1974D4FE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4269" y="1531887"/>
            <a:ext cx="5555461" cy="36426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25286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Условия становления опыта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97760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Деятельность детского объединения </a:t>
            </a:r>
            <a:r>
              <a:rPr lang="ru-RU" dirty="0"/>
              <a:t>«Пресс-центр</a:t>
            </a:r>
            <a:r>
              <a:rPr lang="ru-RU" dirty="0" smtClean="0"/>
              <a:t>» организована в 2008 году</a:t>
            </a:r>
            <a:endParaRPr lang="ru-RU" dirty="0"/>
          </a:p>
          <a:p>
            <a:r>
              <a:rPr lang="ru-RU" dirty="0" smtClean="0"/>
              <a:t>Апробация новой программы курса «Юный журналист»</a:t>
            </a:r>
            <a:endParaRPr lang="ru-RU" dirty="0"/>
          </a:p>
          <a:p>
            <a:r>
              <a:rPr lang="ru-RU" dirty="0" smtClean="0"/>
              <a:t>Заявка </a:t>
            </a:r>
            <a:r>
              <a:rPr lang="ru-RU" dirty="0"/>
              <a:t>родителей </a:t>
            </a:r>
            <a:r>
              <a:rPr lang="ru-RU" dirty="0" smtClean="0"/>
              <a:t>на участие </a:t>
            </a:r>
            <a:r>
              <a:rPr lang="ru-RU" dirty="0"/>
              <a:t>в </a:t>
            </a:r>
            <a:r>
              <a:rPr lang="ru-RU" dirty="0" smtClean="0"/>
              <a:t>образовательном процессе</a:t>
            </a:r>
            <a:endParaRPr lang="ru-RU" dirty="0"/>
          </a:p>
          <a:p>
            <a:r>
              <a:rPr lang="ru-RU" dirty="0"/>
              <a:t>Необходимость </a:t>
            </a:r>
            <a:r>
              <a:rPr lang="ru-RU" dirty="0" smtClean="0"/>
              <a:t>сетевого взаимодействия с детьми </a:t>
            </a:r>
            <a:r>
              <a:rPr lang="ru-RU" dirty="0"/>
              <a:t>из разных </a:t>
            </a:r>
            <a:r>
              <a:rPr lang="ru-RU" dirty="0" smtClean="0"/>
              <a:t>школ района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8814" y="4938164"/>
            <a:ext cx="58017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Потребность </a:t>
            </a:r>
            <a:r>
              <a:rPr lang="ru-RU" sz="2800" dirty="0"/>
              <a:t>в организации единого информационно-медийного пространства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8689048">
            <a:off x="801988" y="4850437"/>
            <a:ext cx="1434641" cy="156044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14905"/>
            <a:ext cx="8035956" cy="101205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Актуальность и перспективность опыта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587" y="1505902"/>
            <a:ext cx="8035956" cy="3208015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Стратегия развития воспитания в Российской Федерации до 2025 года, </a:t>
            </a:r>
          </a:p>
          <a:p>
            <a:r>
              <a:rPr lang="ru-RU" sz="2400" dirty="0" smtClean="0"/>
              <a:t>Федеральный закон "Об информации, информационных технологиях и о защите информации" от 27.07.2006 №149-ФЗ, </a:t>
            </a:r>
          </a:p>
          <a:p>
            <a:r>
              <a:rPr lang="ru-RU" sz="2400" dirty="0" smtClean="0"/>
              <a:t>Федеральная программа «Информационное общество (2011-2020 годы)», программа Владимирской области «Информационное общество (2014-2020 годы),</a:t>
            </a:r>
          </a:p>
          <a:p>
            <a:r>
              <a:rPr lang="ru-RU" sz="2400" dirty="0" smtClean="0"/>
              <a:t>Федеральная программа «Цифровая образовательная среда», региональный проект «Цифровая образовательная среда Владимирской области (2018-2024 годы)».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BE7693D-4C6E-4906-B439-9C95199BD2A8}"/>
              </a:ext>
            </a:extLst>
          </p:cNvPr>
          <p:cNvSpPr/>
          <p:nvPr/>
        </p:nvSpPr>
        <p:spPr>
          <a:xfrm>
            <a:off x="1254034" y="4963887"/>
            <a:ext cx="76581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/>
              <a:t>Соответственно, создание условий для формирования медиа-информационной грамотности подростков на современном этапе не только  не противоречит национальной доктрине образования, но и является актуальным</a:t>
            </a:r>
            <a:r>
              <a:rPr lang="ru-RU" sz="2000" dirty="0"/>
              <a:t>.</a:t>
            </a:r>
          </a:p>
        </p:txBody>
      </p:sp>
      <p:pic>
        <p:nvPicPr>
          <p:cNvPr id="19458" name="Picture 2" descr="http://www.lexus-surgut.ru/images/10/common/red-check-mark-clipart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17" y="4764502"/>
            <a:ext cx="1589084" cy="15890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577" y="1690689"/>
            <a:ext cx="8164539" cy="17383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Медиапространство</a:t>
            </a:r>
            <a:r>
              <a:rPr lang="ru-RU" dirty="0"/>
              <a:t> – это «пространство, в котором происходит коммуникативное взаимодействие или интеракция (обмен символами) между её </a:t>
            </a:r>
            <a:r>
              <a:rPr lang="ru-RU" dirty="0" err="1"/>
              <a:t>медианосителями</a:t>
            </a:r>
            <a:r>
              <a:rPr lang="ru-RU" dirty="0"/>
              <a:t>, а именно производителями и потребителями информационных потоков».</a:t>
            </a:r>
          </a:p>
        </p:txBody>
      </p:sp>
      <p:pic>
        <p:nvPicPr>
          <p:cNvPr id="8" name="Рисунок 7" descr="https://studbooks.net/imag_/36/36882/image001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b="15552"/>
          <a:stretch>
            <a:fillRect/>
          </a:stretch>
        </p:blipFill>
        <p:spPr bwMode="auto">
          <a:xfrm>
            <a:off x="522514" y="3722914"/>
            <a:ext cx="8203475" cy="223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понятия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63FB91-5425-420C-8304-F307C50B1FA2}"/>
              </a:ext>
            </a:extLst>
          </p:cNvPr>
          <p:cNvSpPr/>
          <p:nvPr/>
        </p:nvSpPr>
        <p:spPr>
          <a:xfrm>
            <a:off x="2323286" y="1630955"/>
            <a:ext cx="6285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Медиаобразование </a:t>
            </a:r>
            <a:r>
              <a:rPr lang="ru-RU" sz="2400" dirty="0"/>
              <a:t>– это направление в педагогике, направленное на изучение школьниками основ массовой коммуникации.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7DBCA9F-6155-4B2D-821C-1A488B016989}"/>
              </a:ext>
            </a:extLst>
          </p:cNvPr>
          <p:cNvSpPr/>
          <p:nvPr/>
        </p:nvSpPr>
        <p:spPr>
          <a:xfrm>
            <a:off x="772340" y="2883028"/>
            <a:ext cx="77696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Медиаинформационная</a:t>
            </a:r>
            <a:r>
              <a:rPr lang="ru-RU" sz="2400" b="1" dirty="0"/>
              <a:t> грамотность </a:t>
            </a:r>
            <a:r>
              <a:rPr lang="ru-RU" sz="2400" dirty="0"/>
              <a:t>– это система базовых компетенций человека, позволяющая ему эффективно выстраивать коммуникационные отношения в обществе на всех уровнях </a:t>
            </a:r>
            <a:r>
              <a:rPr lang="ru-RU" sz="2400" dirty="0" err="1"/>
              <a:t>медиа-активности</a:t>
            </a:r>
            <a:r>
              <a:rPr lang="ru-RU" sz="2400" dirty="0" smtClean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6389" y="4415246"/>
            <a:ext cx="81642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err="1" smtClean="0"/>
              <a:t>Медиаинформационная</a:t>
            </a:r>
            <a:r>
              <a:rPr lang="ru-RU" sz="2000" i="1" dirty="0" smtClean="0"/>
              <a:t> грамотность </a:t>
            </a:r>
          </a:p>
          <a:p>
            <a:pPr algn="ctr"/>
            <a:r>
              <a:rPr lang="ru-RU" sz="2000" i="1" dirty="0" smtClean="0"/>
              <a:t>включает в себя следующие навыки: </a:t>
            </a:r>
          </a:p>
          <a:p>
            <a:pPr algn="ctr"/>
            <a:r>
              <a:rPr lang="ru-RU" sz="2000" i="1" dirty="0" smtClean="0"/>
              <a:t>творческие, </a:t>
            </a:r>
          </a:p>
          <a:p>
            <a:pPr algn="ctr"/>
            <a:r>
              <a:rPr lang="ru-RU" sz="2000" i="1" dirty="0" smtClean="0"/>
              <a:t>интерактивные,</a:t>
            </a:r>
          </a:p>
          <a:p>
            <a:pPr algn="ctr"/>
            <a:r>
              <a:rPr lang="ru-RU" sz="2000" i="1" dirty="0" smtClean="0"/>
              <a:t>безопасности, </a:t>
            </a:r>
          </a:p>
          <a:p>
            <a:pPr algn="ctr"/>
            <a:r>
              <a:rPr lang="ru-RU" sz="2000" i="1" dirty="0" smtClean="0"/>
              <a:t>навыки по управлению информацией.</a:t>
            </a:r>
            <a:endParaRPr lang="ru-RU" sz="2000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652" y="572111"/>
            <a:ext cx="7985394" cy="159632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000" b="1" dirty="0" smtClean="0"/>
              <a:t>Цель:  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создание 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</a:rPr>
              <a:t>условий для формирования медиа-информационной грамотности подростков в условиях дополнительного образования через реализацию модели многофункциональной системы информационно-медийного взаимодействия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6389" y="2547257"/>
            <a:ext cx="8203474" cy="9405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/>
              <a:t>Разработать и апробировать модель </a:t>
            </a:r>
            <a:r>
              <a:rPr lang="ru-RU" sz="2400" dirty="0" smtClean="0"/>
              <a:t>многофункциональной системы информационно-медийного взаимодействия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7018" y="3579223"/>
            <a:ext cx="7929154" cy="600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Показать организацию работы </a:t>
            </a:r>
            <a:r>
              <a:rPr lang="ru-RU" sz="2400" dirty="0" err="1" smtClean="0"/>
              <a:t>медиацентра</a:t>
            </a:r>
            <a:r>
              <a:rPr lang="ru-RU" sz="2400" dirty="0" smtClean="0"/>
              <a:t> «ТИП-ТОП»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7829" y="4271554"/>
            <a:ext cx="8007531" cy="10450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Представить технологии </a:t>
            </a:r>
            <a:r>
              <a:rPr lang="ru-RU" sz="2400" dirty="0" smtClean="0"/>
              <a:t>повышения медиа-информационной грамотности подростков в условиях дополнительного образования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67096" y="5434149"/>
            <a:ext cx="6740435" cy="82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Разработать и провести диагностику </a:t>
            </a:r>
            <a:r>
              <a:rPr lang="ru-RU" sz="2400" dirty="0" smtClean="0"/>
              <a:t>сформированности навыков </a:t>
            </a:r>
            <a:r>
              <a:rPr lang="ru-RU" sz="2400" dirty="0" err="1" smtClean="0"/>
              <a:t>медиаграмотности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45326" y="1752490"/>
            <a:ext cx="2517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Задачи: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53F0E4-798D-4EA8-A30F-4299598765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494" y="391578"/>
            <a:ext cx="7735011" cy="627555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6" name="Picture 6" descr="C:\Users\Admin\YandexDisk\Апельсин.Ка\2019 Апельсин.Ка №18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1038" y="1298832"/>
            <a:ext cx="4893276" cy="34608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91825"/>
          </a:xfrm>
        </p:spPr>
        <p:txBody>
          <a:bodyPr/>
          <a:lstStyle/>
          <a:p>
            <a:r>
              <a:rPr lang="ru-RU" dirty="0"/>
              <a:t>Печатные СМИ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1" name="Picture 1" descr="C:\Users\Admin\YandexDisk\Апельсин.Ка\2017-18 архив\2018 Апельсин.ка №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275" y="1313111"/>
            <a:ext cx="3318967" cy="4694732"/>
          </a:xfrm>
          <a:prstGeom prst="rect">
            <a:avLst/>
          </a:prstGeom>
          <a:noFill/>
        </p:spPr>
      </p:pic>
      <p:pic>
        <p:nvPicPr>
          <p:cNvPr id="15364" name="Picture 4" descr="C:\Users\Admin\YandexDisk\Апельсин.Ка\2019 Апельсин.life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4085" y="2207877"/>
            <a:ext cx="2999565" cy="4242349"/>
          </a:xfrm>
          <a:prstGeom prst="rect">
            <a:avLst/>
          </a:prstGeom>
          <a:noFill/>
        </p:spPr>
      </p:pic>
      <p:pic>
        <p:nvPicPr>
          <p:cNvPr id="15363" name="Picture 3" descr="C:\Users\Admin\YandexDisk\Апельсин.Ка\2017-18 архив\Сказки Д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0577" y="3113902"/>
            <a:ext cx="5293820" cy="3744098"/>
          </a:xfrm>
          <a:prstGeom prst="rect">
            <a:avLst/>
          </a:prstGeom>
          <a:noFill/>
        </p:spPr>
      </p:pic>
      <p:pic>
        <p:nvPicPr>
          <p:cNvPr id="15365" name="Picture 5" descr="C:\Users\Admin\YandexDisk\Дружбаня\2017 Дружбаня\2017 №8 Дружбан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4680" y="1774365"/>
            <a:ext cx="3078245" cy="43542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712</Words>
  <Application>Microsoft Office PowerPoint</Application>
  <PresentationFormat>Экран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Педагогический опыт по теме: «ФОРМИРОВАНИЕ МЕДИА-ИНФОРМАЦИОННОЙ ГРАМОТНОСТИ ВОСПИТАННИКОВ ПРЕСС-ЦЕНТРА В УСЛОВИЯХ ДОПОЛНИТЕЛЬНОГО ОБРАЗОВАНИЯ  ЧЕРЕЗ ПОГРУЖЕНИЕ В ЕДИНОЕ МЕДИАПРОСТРАНСТВО»</vt:lpstr>
      <vt:lpstr>«Для того чтобы жить в современном обществе  нужно быть медиаграмотным»  Маршалл Маклюэн</vt:lpstr>
      <vt:lpstr>Условия становления опыта</vt:lpstr>
      <vt:lpstr>Актуальность и перспективность опыта</vt:lpstr>
      <vt:lpstr>Основные понятия</vt:lpstr>
      <vt:lpstr>Основные понятия</vt:lpstr>
      <vt:lpstr>Слайд 7</vt:lpstr>
      <vt:lpstr>Слайд 8</vt:lpstr>
      <vt:lpstr>Печатные СМИ</vt:lpstr>
      <vt:lpstr>Интернет пространство</vt:lpstr>
      <vt:lpstr>Телевидение</vt:lpstr>
      <vt:lpstr>Слайд 12</vt:lpstr>
      <vt:lpstr>Темы по медиаграмотности, включенные в программу</vt:lpstr>
      <vt:lpstr>Методы работы с информацией</vt:lpstr>
      <vt:lpstr>Работа с семьей</vt:lpstr>
      <vt:lpstr>Диагностики результативности</vt:lpstr>
      <vt:lpstr>Диагностика сформированности навыков медиаграмотности</vt:lpstr>
      <vt:lpstr>Рост разнообразия медиапродуктов</vt:lpstr>
      <vt:lpstr>Достижения</vt:lpstr>
      <vt:lpstr>Вывод</vt:lpstr>
      <vt:lpstr>Адресная направленность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опыт по теме: «ФОРМИРОВАНИЕ МЕДИА-ИНФОРМАЦИОННОЙ ГРАМОТНОСТИ ВОСПИТАННИКОВ ПРЕСС-ЦЕНТРА В УСЛОВИЯХ ДОПОЛНИТЕЛЬНОГО ОБРАЗОВАНИЯ  ЧЕРЕЗ ПОГРУЖЕНИЕ В ЕДИНОЕ МЕДИАПРОСТРАНСТВО»</dc:title>
  <dc:creator>Инна Труфанова</dc:creator>
  <cp:lastModifiedBy>Admin</cp:lastModifiedBy>
  <cp:revision>86</cp:revision>
  <dcterms:created xsi:type="dcterms:W3CDTF">2019-03-09T12:30:00Z</dcterms:created>
  <dcterms:modified xsi:type="dcterms:W3CDTF">2019-03-21T13:19:51Z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1033-10.2.0.5838</vt:lpwstr>
  </property>
</Properties>
</file>